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5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9"/>
  </p:normalViewPr>
  <p:slideViewPr>
    <p:cSldViewPr snapToGrid="0" snapToObjects="1">
      <p:cViewPr varScale="1">
        <p:scale>
          <a:sx n="146" d="100"/>
          <a:sy n="146" d="100"/>
        </p:scale>
        <p:origin x="10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ku_logo_englis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512064"/>
            <a:ext cx="2560320" cy="541860"/>
          </a:xfrm>
          <a:prstGeom prst="rect">
            <a:avLst/>
          </a:prstGeom>
        </p:spPr>
      </p:pic>
      <p:pic>
        <p:nvPicPr>
          <p:cNvPr id="3" name="Picture 2" descr="vail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847" y="493776"/>
            <a:ext cx="1371600" cy="567104"/>
          </a:xfrm>
          <a:prstGeom prst="rect">
            <a:avLst/>
          </a:prstGeom>
        </p:spPr>
      </p:pic>
      <p:pic>
        <p:nvPicPr>
          <p:cNvPr id="4" name="Picture 3" descr="icml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9975" y="457200"/>
            <a:ext cx="1828800" cy="632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59975" y="1135075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100" b="1" i="0">
                <a:solidFill>
                  <a:srgbClr val="5A6B63"/>
                </a:solidFill>
                <a:latin typeface="Arial"/>
              </a:rPr>
              <a:t>Seoul, Korea ·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96596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</a:pPr>
            <a:r>
              <a:rPr sz="4400" b="1" i="0">
                <a:solidFill>
                  <a:srgbClr val="00573F"/>
                </a:solidFill>
                <a:latin typeface="Arial"/>
              </a:rPr>
              <a:t>iVGR</a:t>
            </a:r>
            <a:r>
              <a:rPr sz="3000" b="1" i="0">
                <a:solidFill>
                  <a:srgbClr val="202624"/>
                </a:solidFill>
                <a:latin typeface="Arial"/>
              </a:rPr>
              <a:t>:  Internalizing Visually Grounded Reasoning
for MLLMs with Reinforcement Learning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069080"/>
            <a:ext cx="1109441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2000" b="1" i="0">
                <a:solidFill>
                  <a:srgbClr val="202624"/>
                </a:solidFill>
                <a:latin typeface="Arial"/>
              </a:rPr>
              <a:t>Chang-Bin Zhang</a:t>
            </a:r>
            <a:r>
              <a:rPr sz="2000" b="1" i="0" baseline="30000">
                <a:solidFill>
                  <a:srgbClr val="202624"/>
                </a:solidFill>
                <a:latin typeface="Arial"/>
              </a:rPr>
              <a:t>1   </a:t>
            </a:r>
            <a:r>
              <a:rPr sz="2000" b="1" i="0">
                <a:solidFill>
                  <a:srgbClr val="202624"/>
                </a:solidFill>
                <a:latin typeface="Arial"/>
              </a:rPr>
              <a:t>Yujie Zhong</a:t>
            </a:r>
            <a:r>
              <a:rPr sz="2000" b="1" i="0" baseline="30000">
                <a:solidFill>
                  <a:srgbClr val="202624"/>
                </a:solidFill>
                <a:latin typeface="Arial"/>
              </a:rPr>
              <a:t>2   </a:t>
            </a:r>
            <a:r>
              <a:rPr sz="2000" b="1" i="0">
                <a:solidFill>
                  <a:srgbClr val="202624"/>
                </a:solidFill>
                <a:latin typeface="Arial"/>
              </a:rPr>
              <a:t>Qiang Zhang</a:t>
            </a:r>
            <a:r>
              <a:rPr sz="2000" b="1" i="0" baseline="30000">
                <a:solidFill>
                  <a:srgbClr val="202624"/>
                </a:solidFill>
                <a:latin typeface="Arial"/>
              </a:rPr>
              <a:t>3   </a:t>
            </a:r>
            <a:r>
              <a:rPr sz="2000" b="1" i="0">
                <a:solidFill>
                  <a:srgbClr val="202624"/>
                </a:solidFill>
                <a:latin typeface="Arial"/>
              </a:rPr>
              <a:t>Kai Han</a:t>
            </a:r>
            <a:r>
              <a:rPr sz="2000" b="1" i="0" baseline="30000">
                <a:solidFill>
                  <a:srgbClr val="202624"/>
                </a:solidFill>
                <a:latin typeface="Arial"/>
              </a:rPr>
              <a:t>1*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572000"/>
            <a:ext cx="11094415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0" i="0" baseline="30000">
                <a:solidFill>
                  <a:srgbClr val="5A6B63"/>
                </a:solidFill>
                <a:latin typeface="Arial"/>
              </a:rPr>
              <a:t>1 </a:t>
            </a:r>
            <a:r>
              <a:rPr sz="1400" b="0" i="0">
                <a:solidFill>
                  <a:srgbClr val="5A6B63"/>
                </a:solidFill>
                <a:latin typeface="Arial"/>
              </a:rPr>
              <a:t>Visual AI Lab, The University of Hong Kong     </a:t>
            </a:r>
            <a:r>
              <a:rPr sz="1400" b="0" i="0" baseline="30000">
                <a:solidFill>
                  <a:srgbClr val="5A6B63"/>
                </a:solidFill>
                <a:latin typeface="Arial"/>
              </a:rPr>
              <a:t>2 </a:t>
            </a:r>
            <a:r>
              <a:rPr sz="1400" b="0" i="0">
                <a:solidFill>
                  <a:srgbClr val="5A6B63"/>
                </a:solidFill>
                <a:latin typeface="Arial"/>
              </a:rPr>
              <a:t>Independent Researcher     </a:t>
            </a:r>
            <a:r>
              <a:rPr sz="1400" b="0" i="0" baseline="30000">
                <a:solidFill>
                  <a:srgbClr val="5A6B63"/>
                </a:solidFill>
                <a:latin typeface="Arial"/>
              </a:rPr>
              <a:t>3 </a:t>
            </a:r>
            <a:r>
              <a:rPr sz="1400" b="0" i="0">
                <a:solidFill>
                  <a:srgbClr val="5A6B63"/>
                </a:solidFill>
                <a:latin typeface="Arial"/>
              </a:rPr>
              <a:t>University of Science and Technology of China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440680"/>
            <a:ext cx="11094415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202624"/>
                </a:solidFill>
                <a:latin typeface="Arial"/>
              </a:rPr>
              <a:t>Project page    </a:t>
            </a:r>
            <a:r>
              <a:rPr sz="1600" b="0" i="0">
                <a:solidFill>
                  <a:srgbClr val="00573F"/>
                </a:solidFill>
                <a:latin typeface="Arial"/>
              </a:rPr>
              <a:t>visual-ai.github.io/ivgr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65231" y="5532120"/>
            <a:ext cx="978407" cy="978407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qr_projec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0095" y="5586983"/>
            <a:ext cx="868680" cy="8686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Consistency reward: the core novelty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1124712"/>
            <a:ext cx="420624" cy="420624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88136"/>
            <a:ext cx="10454335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800" b="1" i="0">
                <a:solidFill>
                  <a:srgbClr val="202624"/>
                </a:solidFill>
                <a:latin typeface="Arial"/>
              </a:rPr>
              <a:t>Reference selection: </a:t>
            </a:r>
            <a:r>
              <a:rPr sz="1800" b="0" i="0">
                <a:solidFill>
                  <a:srgbClr val="202624"/>
                </a:solidFill>
                <a:latin typeface="Arial"/>
              </a:rPr>
              <a:t>keep grounded rollouts with valid format · correct answer · </a:t>
            </a:r>
            <a:r>
              <a:rPr sz="1800" b="0" i="1">
                <a:solidFill>
                  <a:srgbClr val="202624"/>
                </a:solidFill>
                <a:latin typeface="Arial"/>
              </a:rPr>
              <a:t>R</a:t>
            </a:r>
            <a:r>
              <a:rPr sz="1200" b="0" i="0" baseline="-25000">
                <a:solidFill>
                  <a:srgbClr val="202624"/>
                </a:solidFill>
                <a:latin typeface="Arial"/>
              </a:rPr>
              <a:t>box</a:t>
            </a:r>
            <a:r>
              <a:rPr sz="1800" b="0" i="0">
                <a:solidFill>
                  <a:srgbClr val="202624"/>
                </a:solidFill>
                <a:latin typeface="Arial"/>
              </a:rPr>
              <a:t> &gt; τ = 0.3.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1874519"/>
            <a:ext cx="420624" cy="420624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1837943"/>
            <a:ext cx="10454335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800" b="1" i="0">
                <a:solidFill>
                  <a:srgbClr val="202624"/>
                </a:solidFill>
                <a:latin typeface="Arial"/>
              </a:rPr>
              <a:t>Rollout archive: </a:t>
            </a:r>
            <a:r>
              <a:rPr sz="1800" b="0" i="0">
                <a:solidFill>
                  <a:srgbClr val="202624"/>
                </a:solidFill>
                <a:latin typeface="Arial"/>
              </a:rPr>
              <a:t>persist the best grounded CoT per query across steps </a:t>
            </a:r>
            <a:r>
              <a:rPr sz="1800" b="0" i="1">
                <a:solidFill>
                  <a:srgbClr val="5A6B63"/>
                </a:solidFill>
                <a:latin typeface="Arial"/>
              </a:rPr>
              <a:t>(hit rate → ~50%).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2624327"/>
            <a:ext cx="420624" cy="420624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587751"/>
            <a:ext cx="10454335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800" b="1" i="0">
                <a:solidFill>
                  <a:srgbClr val="202624"/>
                </a:solidFill>
                <a:latin typeface="Arial"/>
              </a:rPr>
              <a:t>LLM judge (Qwen2.5-72B): </a:t>
            </a:r>
            <a:r>
              <a:rPr sz="1800" b="0" i="0">
                <a:solidFill>
                  <a:srgbClr val="202624"/>
                </a:solidFill>
                <a:latin typeface="Arial"/>
              </a:rPr>
              <a:t>does the textual CoT describe the </a:t>
            </a:r>
            <a:r>
              <a:rPr sz="1800" b="1" i="0">
                <a:solidFill>
                  <a:srgbClr val="202624"/>
                </a:solidFill>
                <a:latin typeface="Arial"/>
              </a:rPr>
              <a:t>same visual content</a:t>
            </a:r>
            <a:r>
              <a:rPr sz="1800" b="0" i="0">
                <a:solidFill>
                  <a:srgbClr val="202624"/>
                </a:solidFill>
                <a:latin typeface="Arial"/>
              </a:rPr>
              <a:t> as the grounded reference?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611880"/>
            <a:ext cx="5410047" cy="9601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7940">
            <a:solidFill>
              <a:srgbClr val="0057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3611880"/>
            <a:ext cx="11887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3000" b="1" i="0">
                <a:solidFill>
                  <a:srgbClr val="00573F"/>
                </a:solidFill>
                <a:latin typeface="Arial"/>
              </a:rPr>
              <a:t>1.0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3611880"/>
            <a:ext cx="3855567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>
                <a:solidFill>
                  <a:srgbClr val="202624"/>
                </a:solidFill>
                <a:latin typeface="Arial"/>
              </a:rPr>
              <a:t>identical visual content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78727" y="3611880"/>
            <a:ext cx="5410047" cy="9601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7940">
            <a:solidFill>
              <a:srgbClr val="6B8F3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07327" y="3611880"/>
            <a:ext cx="11887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3000" b="1" i="0">
                <a:solidFill>
                  <a:srgbClr val="6B8F3E"/>
                </a:solidFill>
                <a:latin typeface="Arial"/>
              </a:rPr>
              <a:t>0.7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96047" y="3611880"/>
            <a:ext cx="3855567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>
                <a:solidFill>
                  <a:srgbClr val="202624"/>
                </a:solidFill>
                <a:latin typeface="Arial"/>
              </a:rPr>
              <a:t>omits OR adds details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773168"/>
            <a:ext cx="5410047" cy="9601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7940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1520" y="4773168"/>
            <a:ext cx="11887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3000" b="1" i="0">
                <a:solidFill>
                  <a:srgbClr val="C9A227"/>
                </a:solidFill>
                <a:latin typeface="Arial"/>
              </a:rPr>
              <a:t>0.3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20240" y="4773168"/>
            <a:ext cx="3855567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>
                <a:solidFill>
                  <a:srgbClr val="202624"/>
                </a:solidFill>
                <a:latin typeface="Arial"/>
              </a:rPr>
              <a:t>omits AND adds details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78727" y="4773168"/>
            <a:ext cx="5410047" cy="9601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7940">
            <a:solidFill>
              <a:srgbClr val="B43E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507327" y="4773168"/>
            <a:ext cx="11887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3000" b="1" i="0">
                <a:solidFill>
                  <a:srgbClr val="B43E2B"/>
                </a:solidFill>
                <a:latin typeface="Arial"/>
              </a:rPr>
              <a:t>0.0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96047" y="4773168"/>
            <a:ext cx="3855567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>
                <a:solidFill>
                  <a:srgbClr val="202624"/>
                </a:solidFill>
                <a:latin typeface="Arial"/>
              </a:rPr>
              <a:t>contradicts reference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Training data: cold-start + RL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143000"/>
            <a:ext cx="5387187" cy="443484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778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02920" y="1216152"/>
            <a:ext cx="73152" cy="4288536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777240" y="1371600"/>
            <a:ext cx="457200" cy="457200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335024"/>
            <a:ext cx="33297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200" b="1" i="0">
                <a:solidFill>
                  <a:srgbClr val="003A2A"/>
                </a:solidFill>
                <a:latin typeface="Arial"/>
              </a:rPr>
              <a:t>Cold-start (SFT)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92827" y="1371600"/>
            <a:ext cx="82296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35K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2011680"/>
            <a:ext cx="4838547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00" b="1" i="0">
                <a:solidFill>
                  <a:srgbClr val="00573F"/>
                </a:solidFill>
                <a:latin typeface="Arial"/>
              </a:rPr>
              <a:t>TreeVGR-SFT-35K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2" y="2377440"/>
            <a:ext cx="1188720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3400" b="1" i="0">
                <a:solidFill>
                  <a:srgbClr val="00573F"/>
                </a:solidFill>
                <a:latin typeface="Arial"/>
              </a:rPr>
              <a:t>32K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75688" y="2377440"/>
            <a:ext cx="3558387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202624"/>
                </a:solidFill>
                <a:latin typeface="Arial"/>
              </a:rPr>
              <a:t>grounded CoT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0" i="0">
                <a:solidFill>
                  <a:srgbClr val="5A6B63"/>
                </a:solidFill>
                <a:latin typeface="Arial"/>
              </a:rPr>
              <a:t>original box annotations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" y="3218688"/>
            <a:ext cx="1188720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3400" b="1" i="0">
                <a:solidFill>
                  <a:srgbClr val="C9A227"/>
                </a:solidFill>
                <a:latin typeface="Arial"/>
              </a:rPr>
              <a:t>3K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75688" y="3218688"/>
            <a:ext cx="3558387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202624"/>
                </a:solidFill>
                <a:latin typeface="Arial"/>
              </a:rPr>
              <a:t>textual CoT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0" i="0">
                <a:solidFill>
                  <a:srgbClr val="5A6B63"/>
                </a:solidFill>
                <a:latin typeface="Arial"/>
              </a:rPr>
              <a:t>synthesized by Qwen2.5-VL-72B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1587" y="1143000"/>
            <a:ext cx="5387187" cy="443484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778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301587" y="1216152"/>
            <a:ext cx="73152" cy="4288536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6575907" y="1371600"/>
            <a:ext cx="457200" cy="457200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70267" y="1335024"/>
            <a:ext cx="33297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200" b="1" i="0">
                <a:solidFill>
                  <a:srgbClr val="003A2A"/>
                </a:solidFill>
                <a:latin typeface="Arial"/>
              </a:rPr>
              <a:t>RL (GRPO)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591495" y="1371600"/>
            <a:ext cx="82296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51K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94195" y="2011680"/>
            <a:ext cx="4838547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00" b="1" i="0">
                <a:solidFill>
                  <a:srgbClr val="00573F"/>
                </a:solidFill>
                <a:latin typeface="Arial"/>
              </a:rPr>
              <a:t>with target boxes  ·  TreeVGR-RL-37K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49059" y="2377440"/>
            <a:ext cx="11887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400" b="1" i="0">
                <a:solidFill>
                  <a:srgbClr val="00573F"/>
                </a:solidFill>
                <a:latin typeface="Arial"/>
              </a:rPr>
              <a:t>32K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74355" y="2377440"/>
            <a:ext cx="3558387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202624"/>
                </a:solidFill>
                <a:latin typeface="Arial"/>
              </a:rPr>
              <a:t>V*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0" i="0">
                <a:solidFill>
                  <a:srgbClr val="5A6B63"/>
                </a:solidFill>
                <a:latin typeface="Arial"/>
              </a:rPr>
              <a:t>high-resolution scenes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49059" y="2889504"/>
            <a:ext cx="11887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400" b="1" i="0">
                <a:solidFill>
                  <a:srgbClr val="00573F"/>
                </a:solidFill>
                <a:latin typeface="Arial"/>
              </a:rPr>
              <a:t>5K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74355" y="2889504"/>
            <a:ext cx="3558387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202624"/>
                </a:solidFill>
                <a:latin typeface="Arial"/>
              </a:rPr>
              <a:t>VisDrone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0" i="0">
                <a:solidFill>
                  <a:srgbClr val="5A6B63"/>
                </a:solidFill>
                <a:latin typeface="Arial"/>
              </a:rPr>
              <a:t>drone imagery · small objects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94195" y="3511296"/>
            <a:ext cx="4838547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00" b="1" i="0">
                <a:solidFill>
                  <a:srgbClr val="00573F"/>
                </a:solidFill>
                <a:latin typeface="Arial"/>
              </a:rPr>
              <a:t>no boxes  ·  general reasoning · 14K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49059" y="3877056"/>
            <a:ext cx="11887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400" b="1" i="0">
                <a:solidFill>
                  <a:srgbClr val="C9A227"/>
                </a:solidFill>
                <a:latin typeface="Arial"/>
              </a:rPr>
              <a:t>12K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74355" y="3877056"/>
            <a:ext cx="3558387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202624"/>
                </a:solidFill>
                <a:latin typeface="Arial"/>
              </a:rPr>
              <a:t>OpenMMReasoner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0" i="0">
                <a:solidFill>
                  <a:srgbClr val="5A6B63"/>
                </a:solidFill>
                <a:latin typeface="Arial"/>
              </a:rPr>
              <a:t>ViRL · DocVQA · We-Math · …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49059" y="4389120"/>
            <a:ext cx="11887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400" b="1" i="0">
                <a:solidFill>
                  <a:srgbClr val="C9A227"/>
                </a:solidFill>
                <a:latin typeface="Arial"/>
              </a:rPr>
              <a:t>2K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74355" y="4389120"/>
            <a:ext cx="3558387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202624"/>
                </a:solidFill>
                <a:latin typeface="Arial"/>
              </a:rPr>
              <a:t>ArxivQA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0" i="0">
                <a:solidFill>
                  <a:srgbClr val="5A6B63"/>
                </a:solidFill>
                <a:latin typeface="Arial"/>
              </a:rPr>
              <a:t>figure / chart QA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5742432"/>
            <a:ext cx="11185855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0" dirty="0">
                <a:solidFill>
                  <a:srgbClr val="5A6B63"/>
                </a:solidFill>
                <a:latin typeface="Arial"/>
              </a:rPr>
              <a:t>Two-stage training:  cold-start SFT (35K)  →  GRPO RL (51K = 37K boxed + 14K general).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Results: SOTA without boxes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2920" y="960120"/>
          <a:ext cx="11185849" cy="5029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10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64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6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48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64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59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86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861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00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10896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Models</a:t>
                      </a:r>
                    </a:p>
                  </a:txBody>
                  <a:tcPr marL="36576" marR="36576" marT="0" marB="0" anchor="ctr">
                    <a:solidFill>
                      <a:srgbClr val="00573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Tools</a:t>
                      </a:r>
                    </a:p>
                  </a:txBody>
                  <a:tcPr marL="36576" marR="36576" marT="0" marB="0" anchor="ctr">
                    <a:solidFill>
                      <a:srgbClr val="00573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Fine-grained VQA</a:t>
                      </a:r>
                    </a:p>
                  </a:txBody>
                  <a:tcPr marL="36576" marR="36576" marT="0" marB="0" anchor="ctr">
                    <a:solidFill>
                      <a:srgbClr val="0057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General VQA</a:t>
                      </a:r>
                    </a:p>
                  </a:txBody>
                  <a:tcPr marL="36576" marR="36576" marT="0" marB="0" anchor="ctr">
                    <a:solidFill>
                      <a:srgbClr val="0057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Avg.</a:t>
                      </a:r>
                    </a:p>
                  </a:txBody>
                  <a:tcPr marL="36576" marR="36576" marT="0" marB="0" anchor="ctr">
                    <a:solidFill>
                      <a:srgbClr val="0057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V*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HR4K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HR8K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MME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RW-Lite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POPE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Real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WorldQA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CV-2D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00" b="1" i="0">
                          <a:solidFill>
                            <a:srgbClr val="FFFFFF"/>
                          </a:solidFill>
                          <a:latin typeface="Arial"/>
                        </a:rPr>
                        <a:t>CV-3D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577">
                <a:tc gridSpan="1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003A2A"/>
                          </a:solidFill>
                          <a:latin typeface="Arial"/>
                        </a:rPr>
                        <a:t>Proprietary Models</a:t>
                      </a:r>
                    </a:p>
                  </a:txBody>
                  <a:tcPr marL="36576" marR="36576" marT="0" marB="0" anchor="ctr">
                    <a:solidFill>
                      <a:srgbClr val="E7EC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Gemini-3.1-Pro-Preview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87.4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88.9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88.1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55.8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88.0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83.5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85.0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94.6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83.9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GPT-5.4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88.0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87.4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80.6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63.4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87.9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83.0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82.4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91.9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83.1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577">
                <a:tc gridSpan="1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003A2A"/>
                          </a:solidFill>
                          <a:latin typeface="Arial"/>
                        </a:rPr>
                        <a:t>Visually Grounded Reasoning Models</a:t>
                      </a:r>
                    </a:p>
                  </a:txBody>
                  <a:tcPr marL="36576" marR="36576" marT="0" marB="0" anchor="ctr">
                    <a:solidFill>
                      <a:srgbClr val="E7EC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GRIT-3B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✗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54.5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48.4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43.5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33.8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80.8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58.0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72.5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68.2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57.5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PixelReasoner-7B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72.9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66.9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49.7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DeepEyes-7B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82.7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75.1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72.6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53.2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87.7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69.4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75.0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77.3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74.1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DeepEyesV2-7B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81.8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77.9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73.8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Mini-o3-7B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77.5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73.3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Thyme-7B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✓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82.2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77.0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72.0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55.2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86.8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70.2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78.0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75.1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74.6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TreeVGR-7B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✗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83.8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77.1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73.1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54.9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87.3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67.3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76.6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77.2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74.7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iVGR-Qwen2.5-VL-7B (ours)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✗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86.4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78.3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75.5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55.6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88.9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68.6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78.4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81.1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76.6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577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100" b="0" i="0">
                          <a:solidFill>
                            <a:srgbClr val="5A6B63"/>
                          </a:solidFill>
                          <a:latin typeface="Arial"/>
                        </a:rPr>
                        <a:t>Δ v.s. Qwen2.5-VL-7B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+7.9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+9.3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+10.4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+11.1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+2.6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+0.5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+2.7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+7.5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+6.5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iVGR-Qwen3-VL-8B (ours)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✗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90.1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82.0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80.1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60.7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89.4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71.0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80.8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91.0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80.6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9577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100" b="0" i="0">
                          <a:solidFill>
                            <a:srgbClr val="5A6B63"/>
                          </a:solidFill>
                          <a:latin typeface="Arial"/>
                        </a:rPr>
                        <a:t>Δ v.s. Qwen3-VL-8B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+7.4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+5.5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+9.7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+11.7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+1.3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+0.5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+2.2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5A6B63"/>
                          </a:solidFill>
                          <a:latin typeface="Arial"/>
                        </a:rPr>
                        <a:t>-2.5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+4.4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95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iVGR-Qwen3-VL-32B (ours)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✗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93.2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82.9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82.9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61.2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88.8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76.3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83.9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93.8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82.9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9577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100" b="0" i="0">
                          <a:solidFill>
                            <a:srgbClr val="5A6B63"/>
                          </a:solidFill>
                          <a:latin typeface="Arial"/>
                        </a:rPr>
                        <a:t>Δ v.s. Qwen3-VL-32B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+9.4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+2.9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 dirty="0">
                          <a:solidFill>
                            <a:srgbClr val="2F6EA8"/>
                          </a:solidFill>
                          <a:latin typeface="Arial"/>
                        </a:rPr>
                        <a:t>+4.8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+9.1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5A6B63"/>
                          </a:solidFill>
                          <a:latin typeface="Arial"/>
                        </a:rPr>
                        <a:t>-0.6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5A6B63"/>
                          </a:solidFill>
                          <a:latin typeface="Arial"/>
                        </a:rPr>
                        <a:t>-3.0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+2.7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F6EA8"/>
                          </a:solidFill>
                          <a:latin typeface="Arial"/>
                        </a:rPr>
                        <a:t>+1.0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 dirty="0">
                          <a:solidFill>
                            <a:srgbClr val="2F6EA8"/>
                          </a:solidFill>
                          <a:latin typeface="Arial"/>
                        </a:rPr>
                        <a:t>+3.3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11425"/>
            <a:ext cx="11185855" cy="40011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600" b="1" dirty="0">
                <a:solidFill>
                  <a:srgbClr val="FFFFFF"/>
                </a:solidFill>
                <a:latin typeface="Arial"/>
              </a:rPr>
              <a:t>T</a:t>
            </a:r>
            <a:r>
              <a:rPr sz="2600" b="1" i="0" dirty="0">
                <a:solidFill>
                  <a:srgbClr val="FFFFFF"/>
                </a:solidFill>
                <a:latin typeface="Arial"/>
              </a:rPr>
              <a:t>ool-assisted test-time scaling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1124712"/>
            <a:ext cx="420624" cy="420624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143000"/>
            <a:ext cx="10454335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800" b="0" i="0">
                <a:solidFill>
                  <a:srgbClr val="202624"/>
                </a:solidFill>
                <a:latin typeface="Arial"/>
              </a:rPr>
              <a:t>Generate grounded CoT once; extract all predicted boxes.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1764792"/>
            <a:ext cx="420624" cy="420624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1783080"/>
            <a:ext cx="1045433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800" b="0" i="0" dirty="0">
                <a:solidFill>
                  <a:srgbClr val="202624"/>
                </a:solidFill>
                <a:latin typeface="Arial"/>
              </a:rPr>
              <a:t>Crop each box + a union crop (min enclosing rect</a:t>
            </a:r>
            <a:r>
              <a:rPr lang="en-US" sz="1800" b="0" i="0" dirty="0">
                <a:solidFill>
                  <a:srgbClr val="202624"/>
                </a:solidFill>
                <a:latin typeface="Arial"/>
              </a:rPr>
              <a:t>angle</a:t>
            </a:r>
            <a:r>
              <a:rPr sz="1800" b="0" i="0" dirty="0">
                <a:solidFill>
                  <a:srgbClr val="202624"/>
                </a:solidFill>
                <a:latin typeface="Arial"/>
              </a:rPr>
              <a:t> </a:t>
            </a:r>
            <a:r>
              <a:rPr lang="en-US" sz="1800" b="0" i="0" dirty="0">
                <a:solidFill>
                  <a:srgbClr val="202624"/>
                </a:solidFill>
                <a:latin typeface="Arial"/>
              </a:rPr>
              <a:t>to</a:t>
            </a:r>
            <a:r>
              <a:rPr sz="1800" b="0" i="0" dirty="0">
                <a:solidFill>
                  <a:srgbClr val="202624"/>
                </a:solidFill>
                <a:latin typeface="Arial"/>
              </a:rPr>
              <a:t> keep spatial context).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2404872"/>
            <a:ext cx="420624" cy="420624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423160"/>
            <a:ext cx="10454335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800" b="0" i="0">
                <a:solidFill>
                  <a:srgbClr val="202624"/>
                </a:solidFill>
                <a:latin typeface="Arial"/>
              </a:rPr>
              <a:t>Feed global image + crops back; answer with textual CoT.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85800" y="3227832"/>
          <a:ext cx="8229597" cy="2304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1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9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FFFFFF"/>
                          </a:solidFill>
                          <a:latin typeface="Arial"/>
                        </a:rPr>
                        <a:t>Test-time scaling</a:t>
                      </a:r>
                    </a:p>
                  </a:txBody>
                  <a:tcPr marL="54864" marR="5486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FFFFFF"/>
                          </a:solidFill>
                          <a:latin typeface="Arial"/>
                        </a:rPr>
                        <a:t>V*</a:t>
                      </a:r>
                    </a:p>
                  </a:txBody>
                  <a:tcPr marL="54864" marR="5486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FFFFFF"/>
                          </a:solidFill>
                          <a:latin typeface="Arial"/>
                        </a:rPr>
                        <a:t>HR4K</a:t>
                      </a:r>
                    </a:p>
                  </a:txBody>
                  <a:tcPr marL="54864" marR="5486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FFFFFF"/>
                          </a:solidFill>
                          <a:latin typeface="Arial"/>
                        </a:rPr>
                        <a:t>HR8K</a:t>
                      </a:r>
                    </a:p>
                  </a:txBody>
                  <a:tcPr marL="54864" marR="5486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FFFFFF"/>
                          </a:solidFill>
                          <a:latin typeface="Arial"/>
                        </a:rPr>
                        <a:t>Avg.</a:t>
                      </a:r>
                    </a:p>
                  </a:txBody>
                  <a:tcPr marL="54864" marR="54864" marT="9144" marB="9144" anchor="ctr">
                    <a:solidFill>
                      <a:srgbClr val="0057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iVGR-7B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86.4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78.3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75.5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80.1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iVGR-7B + crops + union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90.1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81.8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76.3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82.7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iVGR-8B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90.1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82.0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80.1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0" i="0">
                          <a:solidFill>
                            <a:srgbClr val="202624"/>
                          </a:solidFill>
                          <a:latin typeface="Arial"/>
                        </a:rPr>
                        <a:t>84.1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iVGR-8B + crops + union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93.2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84.3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79.3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600" b="1" i="0">
                          <a:solidFill>
                            <a:srgbClr val="202624"/>
                          </a:solidFill>
                          <a:latin typeface="Arial"/>
                        </a:rPr>
                        <a:t>85.6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13696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Chart understanding &amp; multidisciplinary reasoning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55167" y="1298448"/>
          <a:ext cx="10881358" cy="36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7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2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2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2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2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2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2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71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4048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400" b="1" i="0">
                          <a:solidFill>
                            <a:srgbClr val="FFFFFF"/>
                          </a:solidFill>
                          <a:latin typeface="Arial"/>
                        </a:rPr>
                        <a:t>Models</a:t>
                      </a:r>
                    </a:p>
                  </a:txBody>
                  <a:tcPr marL="36576" marR="36576" marT="0" marB="0" anchor="ctr">
                    <a:solidFill>
                      <a:srgbClr val="0057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Arial"/>
                        </a:rPr>
                        <a:t>Chart Understanding</a:t>
                      </a:r>
                    </a:p>
                  </a:txBody>
                  <a:tcPr marL="36576" marR="36576" marT="0" marB="0" anchor="ctr">
                    <a:solidFill>
                      <a:srgbClr val="0057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Arial"/>
                        </a:rPr>
                        <a:t>Multidisciplinary Reasoning</a:t>
                      </a:r>
                    </a:p>
                  </a:txBody>
                  <a:tcPr marL="36576" marR="36576" marT="0" marB="0" anchor="ctr">
                    <a:solidFill>
                      <a:srgbClr val="0057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400" b="1" i="0">
                          <a:solidFill>
                            <a:srgbClr val="FFFFFF"/>
                          </a:solidFill>
                          <a:latin typeface="Arial"/>
                        </a:rPr>
                        <a:t>Avg.</a:t>
                      </a:r>
                    </a:p>
                  </a:txBody>
                  <a:tcPr marL="36576" marR="36576" marT="0" marB="0" anchor="ctr">
                    <a:solidFill>
                      <a:srgbClr val="0057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ChartQA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AI2D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WeMath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MMStar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MMMU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MMK12</a:t>
                      </a:r>
                    </a:p>
                  </a:txBody>
                  <a:tcPr marL="36576" marR="36576" marT="0" marB="0" anchor="ctr">
                    <a:solidFill>
                      <a:srgbClr val="003A2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Qwen2.5-VL-7B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86.4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83.6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35.3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63.9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54.4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53.6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62.9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iVGR-Qwen2.5-VL-7B (ours)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88.5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85.0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41.1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66.3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55.2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56.3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65.4  </a:t>
                      </a:r>
                      <a:r>
                        <a:rPr sz="1100" b="1" i="0">
                          <a:solidFill>
                            <a:srgbClr val="2F6EA8"/>
                          </a:solidFill>
                          <a:latin typeface="Arial"/>
                        </a:rPr>
                        <a:t>(+2.5)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Qwen3-VL-8B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83.2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80.4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49.7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67.9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58.0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60.4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66.6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iVGR-Qwen3-VL-8B (ours)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87.6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85.5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55.1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69.7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59.8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61.6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69.9  </a:t>
                      </a:r>
                      <a:r>
                        <a:rPr sz="1100" b="1" i="0">
                          <a:solidFill>
                            <a:srgbClr val="2F6EA8"/>
                          </a:solidFill>
                          <a:latin typeface="Arial"/>
                        </a:rPr>
                        <a:t>(+3.3)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Qwen3-VL-32B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85.0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84.5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60.0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72.3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67.7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73.9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73.9</a:t>
                      </a:r>
                    </a:p>
                  </a:txBody>
                  <a:tcPr marL="36576" marR="36576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iVGR-Qwen3-VL-32B (ours)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90.4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88.7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61.6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75.1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67.7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75.2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76.5  </a:t>
                      </a:r>
                      <a:r>
                        <a:rPr sz="1100" b="1" i="0">
                          <a:solidFill>
                            <a:srgbClr val="2F6EA8"/>
                          </a:solidFill>
                          <a:latin typeface="Arial"/>
                        </a:rPr>
                        <a:t>(+2.6)</a:t>
                      </a:r>
                    </a:p>
                  </a:txBody>
                  <a:tcPr marL="36576" marR="36576" marT="0" marB="0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234440" y="5074920"/>
            <a:ext cx="9722815" cy="914400"/>
          </a:xfrm>
          <a:prstGeom prst="roundRect">
            <a:avLst>
              <a:gd name="adj" fmla="val 3500"/>
            </a:avLst>
          </a:prstGeom>
          <a:solidFill>
            <a:srgbClr val="E9F4EF"/>
          </a:solidFill>
          <a:ln w="17780">
            <a:solidFill>
              <a:srgbClr val="BFD9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234440" y="5148072"/>
            <a:ext cx="73152" cy="768096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600200" y="5394486"/>
            <a:ext cx="8991295" cy="2752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sz="1700" b="0" i="0" dirty="0">
                <a:solidFill>
                  <a:srgbClr val="202624"/>
                </a:solidFill>
                <a:latin typeface="Arial"/>
              </a:rPr>
              <a:t>Consistent gains across all sizes </a:t>
            </a:r>
            <a:r>
              <a:rPr sz="1700" b="1" i="0" dirty="0">
                <a:solidFill>
                  <a:srgbClr val="00573F"/>
                </a:solidFill>
                <a:latin typeface="Arial"/>
              </a:rPr>
              <a:t>(7B / 8B / 32B)</a:t>
            </a:r>
            <a:r>
              <a:rPr sz="1700" b="0" i="0" dirty="0">
                <a:solidFill>
                  <a:srgbClr val="202624"/>
                </a:solidFill>
                <a:latin typeface="Arial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What actually drives the gains?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078992"/>
            <a:ext cx="1118585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200" b="1" i="0">
                <a:solidFill>
                  <a:srgbClr val="003A2A"/>
                </a:solidFill>
                <a:latin typeface="Arial"/>
              </a:rPr>
              <a:t>Ablation</a:t>
            </a:r>
            <a:r>
              <a:rPr sz="1400" b="0" i="0">
                <a:solidFill>
                  <a:srgbClr val="5A6B63"/>
                </a:solidFill>
                <a:latin typeface="Arial"/>
              </a:rPr>
              <a:t>  (avg. of 5; all RL from the same cold-start)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02920" y="1737360"/>
          <a:ext cx="6949439" cy="34930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23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700" b="1" i="0">
                          <a:solidFill>
                            <a:srgbClr val="FFFFFF"/>
                          </a:solidFill>
                          <a:latin typeface="Arial"/>
                        </a:rPr>
                        <a:t>Variant</a:t>
                      </a:r>
                    </a:p>
                  </a:txBody>
                  <a:tcPr marL="54864" marR="5486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700" b="1" i="0">
                          <a:solidFill>
                            <a:srgbClr val="FFFFFF"/>
                          </a:solidFill>
                          <a:latin typeface="Arial"/>
                        </a:rPr>
                        <a:t>Avg.</a:t>
                      </a:r>
                    </a:p>
                  </a:txBody>
                  <a:tcPr marL="54864" marR="54864" marT="9144" marB="9144" anchor="ctr">
                    <a:solidFill>
                      <a:srgbClr val="0057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Cold-start SFT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67.1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GRPO, textual stream only</a:t>
                      </a:r>
                    </a:p>
                  </a:txBody>
                  <a:tcPr marL="54864" marR="5486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69.1</a:t>
                      </a:r>
                    </a:p>
                  </a:txBody>
                  <a:tcPr marL="54864" marR="54864" marT="9144" marB="9144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GRPO, grounded stream only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71.1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Dual-stream, no consistency reward</a:t>
                      </a:r>
                    </a:p>
                  </a:txBody>
                  <a:tcPr marL="54864" marR="5486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71.0</a:t>
                      </a:r>
                    </a:p>
                  </a:txBody>
                  <a:tcPr marL="54864" marR="54864" marT="9144" marB="9144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+ consistency reward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700" b="0" i="0">
                          <a:solidFill>
                            <a:srgbClr val="202624"/>
                          </a:solidFill>
                          <a:latin typeface="Arial"/>
                        </a:rPr>
                        <a:t>71.5</a:t>
                      </a:r>
                    </a:p>
                  </a:txBody>
                  <a:tcPr marL="54864" marR="5486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700" b="1" i="0">
                          <a:solidFill>
                            <a:srgbClr val="202624"/>
                          </a:solidFill>
                          <a:latin typeface="Arial"/>
                        </a:rPr>
                        <a:t>+ rollout archive  (full iVGR)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700" b="1" i="0">
                          <a:solidFill>
                            <a:srgbClr val="202624"/>
                          </a:solidFill>
                          <a:latin typeface="Arial"/>
                        </a:rPr>
                        <a:t>72.4</a:t>
                      </a:r>
                    </a:p>
                  </a:txBody>
                  <a:tcPr marL="54864" marR="54864" marT="9144" marB="9144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772400" y="1874519"/>
            <a:ext cx="3916375" cy="9895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1400"/>
              </a:spcAft>
            </a:pPr>
            <a:r>
              <a:rPr sz="1700" b="1" i="0" dirty="0">
                <a:solidFill>
                  <a:srgbClr val="C9A227"/>
                </a:solidFill>
                <a:latin typeface="Arial"/>
              </a:rPr>
              <a:t>•  </a:t>
            </a:r>
            <a:r>
              <a:rPr sz="1600" b="1" i="0" dirty="0">
                <a:solidFill>
                  <a:srgbClr val="00573F"/>
                </a:solidFill>
                <a:latin typeface="Arial"/>
              </a:rPr>
              <a:t>Consistency reward + archive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deliver the gains.</a:t>
            </a:r>
          </a:p>
          <a:p>
            <a:pPr algn="l">
              <a:lnSpc>
                <a:spcPct val="108000"/>
              </a:lnSpc>
              <a:spcAft>
                <a:spcPts val="1400"/>
              </a:spcAft>
            </a:pPr>
            <a:r>
              <a:rPr sz="1700" b="1" i="0" dirty="0">
                <a:solidFill>
                  <a:srgbClr val="C9A227"/>
                </a:solidFill>
                <a:latin typeface="Arial"/>
              </a:rPr>
              <a:t>•  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Dual-stream alone ≈ </a:t>
            </a:r>
            <a:r>
              <a:rPr sz="1600" b="1" i="0" dirty="0">
                <a:solidFill>
                  <a:srgbClr val="202624"/>
                </a:solidFill>
                <a:latin typeface="Arial"/>
              </a:rPr>
              <a:t>no gain.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11425"/>
            <a:ext cx="11185855" cy="40011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600" b="1" dirty="0">
                <a:solidFill>
                  <a:srgbClr val="FFFFFF"/>
                </a:solidFill>
                <a:latin typeface="Arial"/>
              </a:rPr>
              <a:t>Qualitative results of </a:t>
            </a:r>
            <a:r>
              <a:rPr sz="2600" b="1" i="0" dirty="0">
                <a:solidFill>
                  <a:srgbClr val="FFFFFF"/>
                </a:solidFill>
                <a:latin typeface="Arial"/>
              </a:rPr>
              <a:t>the consistency rewar</a:t>
            </a:r>
            <a:r>
              <a:rPr lang="en-US" sz="2600" b="1" i="0" dirty="0">
                <a:solidFill>
                  <a:srgbClr val="FFFFFF"/>
                </a:solidFill>
                <a:latin typeface="Arial"/>
              </a:rPr>
              <a:t>d</a:t>
            </a:r>
            <a:endParaRPr sz="2600" b="1" i="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qual_cstrew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752" y="945970"/>
            <a:ext cx="7952189" cy="50117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35044"/>
            <a:ext cx="12191695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250" b="0" i="1">
                <a:solidFill>
                  <a:srgbClr val="5A6B63"/>
                </a:solidFill>
                <a:latin typeface="Arial"/>
              </a:rPr>
              <a:t>w/o consistency reward → wrong region, “blue” ✗      iVGR → finds the trailer, “orange” 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Takeaways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554480"/>
            <a:ext cx="8229600" cy="22556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0"/>
              </a:spcAft>
            </a:pPr>
            <a:r>
              <a:rPr sz="2200" b="1" i="0" dirty="0">
                <a:solidFill>
                  <a:srgbClr val="00573F"/>
                </a:solidFill>
                <a:latin typeface="Arial"/>
              </a:rPr>
              <a:t>✓  </a:t>
            </a:r>
            <a:r>
              <a:rPr sz="2200" b="1" i="0" dirty="0">
                <a:solidFill>
                  <a:srgbClr val="202624"/>
                </a:solidFill>
                <a:latin typeface="Arial"/>
              </a:rPr>
              <a:t>Grounding at inference is unnecessary.</a:t>
            </a:r>
            <a:endParaRPr lang="en" altLang="zh-CN" sz="2200" b="1" i="0" dirty="0">
              <a:solidFill>
                <a:srgbClr val="202624"/>
              </a:solidFill>
              <a:latin typeface="Arial"/>
            </a:endParaRPr>
          </a:p>
          <a:p>
            <a:pPr>
              <a:lnSpc>
                <a:spcPct val="112000"/>
              </a:lnSpc>
              <a:spcAft>
                <a:spcPts val="2000"/>
              </a:spcAft>
            </a:pPr>
            <a:r>
              <a:rPr lang="en" altLang="zh-CN" sz="2200" b="1" i="0" dirty="0">
                <a:solidFill>
                  <a:srgbClr val="00573F"/>
                </a:solidFill>
                <a:latin typeface="Arial"/>
              </a:rPr>
              <a:t>✓  </a:t>
            </a:r>
            <a:r>
              <a:rPr lang="en" altLang="zh-CN" sz="2200" b="1" dirty="0">
                <a:solidFill>
                  <a:srgbClr val="202624"/>
                </a:solidFill>
                <a:latin typeface="Arial"/>
              </a:rPr>
              <a:t>C</a:t>
            </a:r>
            <a:r>
              <a:rPr lang="en" altLang="zh-CN" sz="2200" b="1" i="0" dirty="0">
                <a:solidFill>
                  <a:srgbClr val="202624"/>
                </a:solidFill>
                <a:latin typeface="Arial"/>
              </a:rPr>
              <a:t>onsistency reward aligns the dual streams.</a:t>
            </a:r>
          </a:p>
          <a:p>
            <a:pPr>
              <a:lnSpc>
                <a:spcPct val="112000"/>
              </a:lnSpc>
              <a:spcAft>
                <a:spcPts val="2000"/>
              </a:spcAft>
            </a:pPr>
            <a:r>
              <a:rPr lang="en" altLang="zh-CN" sz="2200" b="1" i="0" dirty="0">
                <a:solidFill>
                  <a:srgbClr val="00573F"/>
                </a:solidFill>
                <a:latin typeface="Arial"/>
              </a:rPr>
              <a:t>✓  </a:t>
            </a:r>
            <a:r>
              <a:rPr lang="en" altLang="zh-CN" sz="2200" b="1" dirty="0">
                <a:solidFill>
                  <a:srgbClr val="202624"/>
                </a:solidFill>
                <a:latin typeface="Arial"/>
              </a:rPr>
              <a:t>SOTA on fine-grained VQA, tool-compatible.</a:t>
            </a:r>
            <a:endParaRPr lang="en" altLang="zh-CN" sz="2200" b="1" i="0" dirty="0">
              <a:solidFill>
                <a:srgbClr val="202624"/>
              </a:solidFill>
              <a:latin typeface="Arial"/>
            </a:endParaRPr>
          </a:p>
          <a:p>
            <a:pPr algn="l">
              <a:lnSpc>
                <a:spcPct val="112000"/>
              </a:lnSpc>
              <a:spcAft>
                <a:spcPts val="2000"/>
              </a:spcAft>
            </a:pPr>
            <a:endParaRPr sz="2200" b="1" i="0" dirty="0">
              <a:solidFill>
                <a:srgbClr val="202624"/>
              </a:solidFill>
              <a:latin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137599" y="1600200"/>
            <a:ext cx="2542032" cy="25420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778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qr_proje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615" y="1728216"/>
            <a:ext cx="2286000" cy="2286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91295" y="4148331"/>
            <a:ext cx="2834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i="0" dirty="0">
                <a:solidFill>
                  <a:srgbClr val="003A2A"/>
                </a:solidFill>
                <a:latin typeface="Arial"/>
              </a:rPr>
              <a:t>project page &amp; code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11425"/>
            <a:ext cx="11185855" cy="40011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600" b="1" i="0" dirty="0">
                <a:solidFill>
                  <a:srgbClr val="FFFFFF"/>
                </a:solidFill>
                <a:latin typeface="Arial"/>
              </a:rPr>
              <a:t>Background &amp; Task</a:t>
            </a:r>
            <a:endParaRPr sz="26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2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502920" y="1024128"/>
            <a:ext cx="11185855" cy="118872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778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ectangle 61"/>
          <p:cNvSpPr/>
          <p:nvPr/>
        </p:nvSpPr>
        <p:spPr>
          <a:xfrm>
            <a:off x="502920" y="1097280"/>
            <a:ext cx="73152" cy="1042416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777240" y="1188720"/>
            <a:ext cx="10637215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000" b="1" i="0" dirty="0">
                <a:solidFill>
                  <a:srgbClr val="003A2A"/>
                </a:solidFill>
                <a:latin typeface="Arial"/>
              </a:rPr>
              <a:t>Fine-grained VQA</a:t>
            </a:r>
            <a:endParaRPr sz="2000" b="1" i="0" dirty="0">
              <a:solidFill>
                <a:srgbClr val="003A2A"/>
              </a:solidFill>
              <a:latin typeface="Arial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95528" y="1682496"/>
            <a:ext cx="10600639" cy="2331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550" b="0" i="0" dirty="0">
                <a:solidFill>
                  <a:srgbClr val="202624"/>
                </a:solidFill>
                <a:latin typeface="Arial"/>
              </a:rPr>
              <a:t>Answer questions on </a:t>
            </a:r>
            <a:r>
              <a:rPr sz="1550" b="1" i="0" dirty="0">
                <a:solidFill>
                  <a:srgbClr val="202624"/>
                </a:solidFill>
                <a:latin typeface="Arial"/>
              </a:rPr>
              <a:t>high-resolution images</a:t>
            </a:r>
            <a:r>
              <a:rPr sz="1550" b="0" i="0" dirty="0">
                <a:solidFill>
                  <a:srgbClr val="202624"/>
                </a:solidFill>
                <a:latin typeface="Arial"/>
              </a:rPr>
              <a:t> where the answer hinges on </a:t>
            </a:r>
            <a:r>
              <a:rPr sz="1550" b="1" i="0" dirty="0">
                <a:solidFill>
                  <a:srgbClr val="202624"/>
                </a:solidFill>
                <a:latin typeface="Arial"/>
              </a:rPr>
              <a:t>small, easily-missed regions</a:t>
            </a:r>
            <a:r>
              <a:rPr sz="1550" b="0" i="0" dirty="0">
                <a:solidFill>
                  <a:srgbClr val="202624"/>
                </a:solidFill>
                <a:latin typeface="Arial"/>
              </a:rPr>
              <a:t>.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502920" y="2432304"/>
            <a:ext cx="11185855" cy="1874519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778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ectangle 66"/>
          <p:cNvSpPr/>
          <p:nvPr/>
        </p:nvSpPr>
        <p:spPr>
          <a:xfrm>
            <a:off x="502920" y="2505456"/>
            <a:ext cx="73152" cy="1728216"/>
          </a:xfrm>
          <a:prstGeom prst="rect">
            <a:avLst/>
          </a:prstGeom>
          <a:solidFill>
            <a:srgbClr val="B43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777240" y="2596896"/>
            <a:ext cx="10637215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>
                <a:solidFill>
                  <a:srgbClr val="003A2A"/>
                </a:solidFill>
                <a:latin typeface="Arial"/>
              </a:rPr>
              <a:t>The Challenge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95528" y="3145536"/>
            <a:ext cx="10600639" cy="1051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900"/>
              </a:spcAft>
            </a:pPr>
            <a:r>
              <a:rPr sz="1550" b="1" i="0">
                <a:solidFill>
                  <a:srgbClr val="B43E2B"/>
                </a:solidFill>
                <a:latin typeface="Arial"/>
              </a:rPr>
              <a:t>•  </a:t>
            </a:r>
            <a:r>
              <a:rPr sz="1550" b="0" i="0">
                <a:solidFill>
                  <a:srgbClr val="202624"/>
                </a:solidFill>
                <a:latin typeface="Arial"/>
              </a:rPr>
              <a:t>MLLMs </a:t>
            </a:r>
            <a:r>
              <a:rPr sz="1550" b="1" i="0">
                <a:solidFill>
                  <a:srgbClr val="202624"/>
                </a:solidFill>
                <a:latin typeface="Arial"/>
              </a:rPr>
              <a:t>miss critical details</a:t>
            </a:r>
            <a:r>
              <a:rPr sz="1550" b="0" i="0">
                <a:solidFill>
                  <a:srgbClr val="202624"/>
                </a:solidFill>
                <a:latin typeface="Arial"/>
              </a:rPr>
              <a:t> in high-res scenes.</a:t>
            </a:r>
          </a:p>
          <a:p>
            <a:pPr algn="l">
              <a:lnSpc>
                <a:spcPct val="108000"/>
              </a:lnSpc>
              <a:spcAft>
                <a:spcPts val="900"/>
              </a:spcAft>
            </a:pPr>
            <a:r>
              <a:rPr sz="1550" b="1" i="0">
                <a:solidFill>
                  <a:srgbClr val="B43E2B"/>
                </a:solidFill>
                <a:latin typeface="Arial"/>
              </a:rPr>
              <a:t>•  </a:t>
            </a:r>
            <a:r>
              <a:rPr sz="1550" b="0" i="0">
                <a:solidFill>
                  <a:srgbClr val="202624"/>
                </a:solidFill>
                <a:latin typeface="Arial"/>
              </a:rPr>
              <a:t>Plain textual CoT often </a:t>
            </a:r>
            <a:r>
              <a:rPr sz="1550" b="1" i="0">
                <a:solidFill>
                  <a:srgbClr val="202624"/>
                </a:solidFill>
                <a:latin typeface="Arial"/>
              </a:rPr>
              <a:t>“looks” at the wrong place</a:t>
            </a:r>
            <a:r>
              <a:rPr sz="1550" b="0" i="0">
                <a:solidFill>
                  <a:srgbClr val="202624"/>
                </a:solidFill>
                <a:latin typeface="Arial"/>
              </a:rPr>
              <a:t>.</a:t>
            </a:r>
          </a:p>
          <a:p>
            <a:pPr algn="l">
              <a:lnSpc>
                <a:spcPct val="108000"/>
              </a:lnSpc>
              <a:spcAft>
                <a:spcPts val="900"/>
              </a:spcAft>
            </a:pPr>
            <a:r>
              <a:rPr sz="1550" b="1" i="0">
                <a:solidFill>
                  <a:srgbClr val="B43E2B"/>
                </a:solidFill>
                <a:latin typeface="Arial"/>
              </a:rPr>
              <a:t>•  </a:t>
            </a:r>
            <a:r>
              <a:rPr sz="1550" b="0" i="0">
                <a:solidFill>
                  <a:srgbClr val="202624"/>
                </a:solidFill>
                <a:latin typeface="Arial"/>
              </a:rPr>
              <a:t>→  motivates </a:t>
            </a:r>
            <a:r>
              <a:rPr sz="1550" b="1" i="0">
                <a:solidFill>
                  <a:srgbClr val="B43E2B"/>
                </a:solidFill>
                <a:latin typeface="Arial"/>
              </a:rPr>
              <a:t>visually grounded reasoning</a:t>
            </a:r>
            <a:r>
              <a:rPr sz="1550" b="0" i="0">
                <a:solidFill>
                  <a:srgbClr val="202624"/>
                </a:solidFill>
                <a:latin typeface="Arial"/>
              </a:rPr>
              <a:t>.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02920" y="4526280"/>
            <a:ext cx="11185855" cy="1755648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778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Rectangle 71"/>
          <p:cNvSpPr/>
          <p:nvPr/>
        </p:nvSpPr>
        <p:spPr>
          <a:xfrm>
            <a:off x="502920" y="4599432"/>
            <a:ext cx="73152" cy="1609344"/>
          </a:xfrm>
          <a:prstGeom prst="rect">
            <a:avLst/>
          </a:prstGeom>
          <a:solidFill>
            <a:srgbClr val="2F6E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777240" y="4672584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003A2A"/>
                </a:solidFill>
                <a:latin typeface="Arial"/>
              </a:rPr>
              <a:t>Existing paradigms: </a:t>
            </a:r>
            <a:r>
              <a:rPr sz="1600" b="1" i="0">
                <a:solidFill>
                  <a:srgbClr val="2F6EA8"/>
                </a:solidFill>
                <a:latin typeface="Arial"/>
              </a:rPr>
              <a:t>Visually Grounded CoT</a:t>
            </a:r>
          </a:p>
        </p:txBody>
      </p:sp>
      <p:pic>
        <p:nvPicPr>
          <p:cNvPr id="74" name="Picture 7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5059460"/>
            <a:ext cx="5181447" cy="908742"/>
          </a:xfrm>
          <a:prstGeom prst="rect">
            <a:avLst/>
          </a:prstGeom>
        </p:spPr>
      </p:pic>
      <p:pic>
        <p:nvPicPr>
          <p:cNvPr id="75" name="Picture 7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007" y="5112718"/>
            <a:ext cx="5181447" cy="80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27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Two paradigms in visually grounded reasoning</a:t>
            </a:r>
          </a:p>
        </p:txBody>
      </p:sp>
      <p:sp>
        <p:nvSpPr>
          <p:cNvPr id="5" name="Oval 4"/>
          <p:cNvSpPr/>
          <p:nvPr/>
        </p:nvSpPr>
        <p:spPr>
          <a:xfrm>
            <a:off x="502920" y="1078992"/>
            <a:ext cx="457200" cy="457200"/>
          </a:xfrm>
          <a:prstGeom prst="ellipse">
            <a:avLst/>
          </a:prstGeom>
          <a:solidFill>
            <a:srgbClr val="C86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" y="1024128"/>
            <a:ext cx="21488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100" b="1" i="0">
                <a:solidFill>
                  <a:srgbClr val="C86A2C"/>
                </a:solidFill>
                <a:latin typeface="Arial"/>
              </a:rPr>
              <a:t>Crop tools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" y="1499616"/>
            <a:ext cx="21488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300" b="0" i="1">
                <a:solidFill>
                  <a:srgbClr val="5A6B63"/>
                </a:solidFill>
                <a:latin typeface="Arial"/>
              </a:rPr>
              <a:t>“think with images”</a:t>
            </a:r>
          </a:p>
        </p:txBody>
      </p:sp>
      <p:pic>
        <p:nvPicPr>
          <p:cNvPr id="8" name="Picture 7" descr="teaser_crop_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280" y="1024128"/>
            <a:ext cx="5213708" cy="9144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02920" y="2926080"/>
            <a:ext cx="11185855" cy="45720"/>
          </a:xfrm>
          <a:prstGeom prst="roundRect">
            <a:avLst>
              <a:gd name="adj" fmla="val 50000"/>
            </a:avLst>
          </a:prstGeom>
          <a:solidFill>
            <a:srgbClr val="C86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224185" y="2871216"/>
            <a:ext cx="155448" cy="155448"/>
          </a:xfrm>
          <a:prstGeom prst="ellipse">
            <a:avLst/>
          </a:prstGeom>
          <a:solidFill>
            <a:srgbClr val="C86A2C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19" y="197510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Visual CoT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8133" y="258775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5B4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NeurIPS ’24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19" y="305409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Mar ’24</a:t>
            </a:r>
          </a:p>
        </p:txBody>
      </p:sp>
      <p:sp>
        <p:nvSpPr>
          <p:cNvPr id="14" name="Oval 13"/>
          <p:cNvSpPr/>
          <p:nvPr/>
        </p:nvSpPr>
        <p:spPr>
          <a:xfrm>
            <a:off x="2822164" y="2871216"/>
            <a:ext cx="155448" cy="155448"/>
          </a:xfrm>
          <a:prstGeom prst="ellipse">
            <a:avLst/>
          </a:prstGeom>
          <a:solidFill>
            <a:srgbClr val="C86A2C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100899" y="197510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o3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06112" y="258775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OpenAI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0899" y="305409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Apr ’25</a:t>
            </a:r>
          </a:p>
        </p:txBody>
      </p:sp>
      <p:sp>
        <p:nvSpPr>
          <p:cNvPr id="18" name="Oval 17"/>
          <p:cNvSpPr/>
          <p:nvPr/>
        </p:nvSpPr>
        <p:spPr>
          <a:xfrm>
            <a:off x="4420144" y="2871216"/>
            <a:ext cx="155448" cy="155448"/>
          </a:xfrm>
          <a:prstGeom prst="ellipse">
            <a:avLst/>
          </a:prstGeom>
          <a:solidFill>
            <a:srgbClr val="C86A2C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698878" y="197510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Pixel Reasoner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004092" y="258775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5B4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NeurIPS ’25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98878" y="305409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May ’25</a:t>
            </a:r>
          </a:p>
        </p:txBody>
      </p:sp>
      <p:sp>
        <p:nvSpPr>
          <p:cNvPr id="22" name="Oval 21"/>
          <p:cNvSpPr/>
          <p:nvPr/>
        </p:nvSpPr>
        <p:spPr>
          <a:xfrm>
            <a:off x="6018123" y="2871216"/>
            <a:ext cx="155448" cy="155448"/>
          </a:xfrm>
          <a:prstGeom prst="ellipse">
            <a:avLst/>
          </a:prstGeom>
          <a:solidFill>
            <a:srgbClr val="C86A2C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296857" y="197510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DeepEyes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02071" y="258775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ICLR ’26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96857" y="305409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May ’25</a:t>
            </a:r>
          </a:p>
        </p:txBody>
      </p:sp>
      <p:sp>
        <p:nvSpPr>
          <p:cNvPr id="26" name="Oval 25"/>
          <p:cNvSpPr/>
          <p:nvPr/>
        </p:nvSpPr>
        <p:spPr>
          <a:xfrm>
            <a:off x="7616102" y="2871216"/>
            <a:ext cx="155448" cy="155448"/>
          </a:xfrm>
          <a:prstGeom prst="ellipse">
            <a:avLst/>
          </a:prstGeom>
          <a:solidFill>
            <a:srgbClr val="C86A2C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894837" y="197510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Thyme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200050" y="258775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ICLR ’26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94837" y="305409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Aug ’25</a:t>
            </a:r>
          </a:p>
        </p:txBody>
      </p:sp>
      <p:sp>
        <p:nvSpPr>
          <p:cNvPr id="30" name="Oval 29"/>
          <p:cNvSpPr/>
          <p:nvPr/>
        </p:nvSpPr>
        <p:spPr>
          <a:xfrm>
            <a:off x="9214082" y="2871216"/>
            <a:ext cx="155448" cy="155448"/>
          </a:xfrm>
          <a:prstGeom prst="ellipse">
            <a:avLst/>
          </a:prstGeom>
          <a:solidFill>
            <a:srgbClr val="C86A2C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492816" y="197510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Mini-o3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798030" y="258775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ICLR ’26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92816" y="305409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Sep ’25</a:t>
            </a:r>
          </a:p>
        </p:txBody>
      </p:sp>
      <p:sp>
        <p:nvSpPr>
          <p:cNvPr id="34" name="Oval 33"/>
          <p:cNvSpPr/>
          <p:nvPr/>
        </p:nvSpPr>
        <p:spPr>
          <a:xfrm>
            <a:off x="10812061" y="2871216"/>
            <a:ext cx="155448" cy="155448"/>
          </a:xfrm>
          <a:prstGeom prst="ellipse">
            <a:avLst/>
          </a:prstGeom>
          <a:solidFill>
            <a:srgbClr val="C86A2C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10090795" y="197510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DeepEyesV2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0396009" y="258775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ICLR ’26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90795" y="305409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Nov ’25</a:t>
            </a:r>
          </a:p>
        </p:txBody>
      </p:sp>
      <p:sp>
        <p:nvSpPr>
          <p:cNvPr id="38" name="Oval 37"/>
          <p:cNvSpPr/>
          <p:nvPr/>
        </p:nvSpPr>
        <p:spPr>
          <a:xfrm>
            <a:off x="502920" y="3694176"/>
            <a:ext cx="457200" cy="457200"/>
          </a:xfrm>
          <a:prstGeom prst="ellipse">
            <a:avLst/>
          </a:prstGeom>
          <a:solidFill>
            <a:srgbClr val="2F6E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24712" y="3639312"/>
            <a:ext cx="21488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100" b="1" i="0">
                <a:solidFill>
                  <a:srgbClr val="2F6EA8"/>
                </a:solidFill>
                <a:latin typeface="Arial"/>
              </a:rPr>
              <a:t>Explicit boxes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24712" y="4114800"/>
            <a:ext cx="21488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300" b="0" i="1">
                <a:solidFill>
                  <a:srgbClr val="5A6B63"/>
                </a:solidFill>
                <a:latin typeface="Arial"/>
              </a:rPr>
              <a:t>boxes interleaved in the CoT</a:t>
            </a:r>
          </a:p>
        </p:txBody>
      </p:sp>
      <p:pic>
        <p:nvPicPr>
          <p:cNvPr id="41" name="Picture 40" descr="teaser_crop_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80" y="3639312"/>
            <a:ext cx="5905948" cy="914400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502920" y="5532120"/>
            <a:ext cx="11185855" cy="45720"/>
          </a:xfrm>
          <a:prstGeom prst="roundRect">
            <a:avLst>
              <a:gd name="adj" fmla="val 50000"/>
            </a:avLst>
          </a:prstGeom>
          <a:solidFill>
            <a:srgbClr val="2F6E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Oval 42"/>
          <p:cNvSpPr/>
          <p:nvPr/>
        </p:nvSpPr>
        <p:spPr>
          <a:xfrm>
            <a:off x="1224185" y="5477256"/>
            <a:ext cx="155448" cy="155448"/>
          </a:xfrm>
          <a:prstGeom prst="ellipse">
            <a:avLst/>
          </a:prstGeom>
          <a:solidFill>
            <a:srgbClr val="2F6EA8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02919" y="458114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GRIT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08133" y="519379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5B4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NeurIPS ’25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2919" y="566013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May ’25</a:t>
            </a:r>
          </a:p>
        </p:txBody>
      </p:sp>
      <p:sp>
        <p:nvSpPr>
          <p:cNvPr id="47" name="Oval 46"/>
          <p:cNvSpPr/>
          <p:nvPr/>
        </p:nvSpPr>
        <p:spPr>
          <a:xfrm>
            <a:off x="2822164" y="5477256"/>
            <a:ext cx="155448" cy="155448"/>
          </a:xfrm>
          <a:prstGeom prst="ellipse">
            <a:avLst/>
          </a:prstGeom>
          <a:solidFill>
            <a:srgbClr val="2F6EA8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2100899" y="458114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VGR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406112" y="519379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ICLR ’26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00899" y="566013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Jun ’25</a:t>
            </a:r>
          </a:p>
        </p:txBody>
      </p:sp>
      <p:sp>
        <p:nvSpPr>
          <p:cNvPr id="51" name="Oval 50"/>
          <p:cNvSpPr/>
          <p:nvPr/>
        </p:nvSpPr>
        <p:spPr>
          <a:xfrm>
            <a:off x="4420144" y="5477256"/>
            <a:ext cx="155448" cy="155448"/>
          </a:xfrm>
          <a:prstGeom prst="ellipse">
            <a:avLst/>
          </a:prstGeom>
          <a:solidFill>
            <a:srgbClr val="2F6EA8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3698878" y="4581144"/>
            <a:ext cx="1597979" cy="56692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>
                <a:solidFill>
                  <a:srgbClr val="202624"/>
                </a:solidFill>
                <a:latin typeface="Arial"/>
              </a:rPr>
              <a:t>TreeVGR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004092" y="519379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ICLR ’26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698878" y="566013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Jul ’25</a:t>
            </a:r>
          </a:p>
        </p:txBody>
      </p:sp>
      <p:sp>
        <p:nvSpPr>
          <p:cNvPr id="55" name="Oval 54"/>
          <p:cNvSpPr/>
          <p:nvPr/>
        </p:nvSpPr>
        <p:spPr>
          <a:xfrm>
            <a:off x="6018123" y="5477256"/>
            <a:ext cx="155448" cy="155448"/>
          </a:xfrm>
          <a:prstGeom prst="ellipse">
            <a:avLst/>
          </a:prstGeom>
          <a:solidFill>
            <a:srgbClr val="2F6EA8"/>
          </a:solidFill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5296857" y="4811826"/>
            <a:ext cx="1597979" cy="336246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 dirty="0">
                <a:solidFill>
                  <a:srgbClr val="202624"/>
                </a:solidFill>
                <a:latin typeface="Arial"/>
              </a:rPr>
              <a:t>Think with</a:t>
            </a:r>
          </a:p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sz="1150" b="1" i="0" dirty="0">
                <a:solidFill>
                  <a:srgbClr val="202624"/>
                </a:solidFill>
                <a:latin typeface="Arial"/>
              </a:rPr>
              <a:t>Visual Primitives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602071" y="5193792"/>
            <a:ext cx="987552" cy="237744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950" b="1" i="0">
                <a:solidFill>
                  <a:srgbClr val="FFFFFF"/>
                </a:solidFill>
                <a:latin typeface="Arial"/>
              </a:rPr>
              <a:t>DeepSeek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296857" y="5660136"/>
            <a:ext cx="15979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May ’26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Our finding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024128"/>
            <a:ext cx="11185855" cy="841248"/>
          </a:xfrm>
          <a:prstGeom prst="roundRect">
            <a:avLst>
              <a:gd name="adj" fmla="val 3500"/>
            </a:avLst>
          </a:prstGeom>
          <a:solidFill>
            <a:srgbClr val="FFF6E2"/>
          </a:solidFill>
          <a:ln w="17780">
            <a:solidFill>
              <a:srgbClr val="E8D9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02920" y="1097280"/>
            <a:ext cx="73152" cy="694944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1024128"/>
            <a:ext cx="10545775" cy="841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700" b="0" i="0">
                <a:solidFill>
                  <a:srgbClr val="202624"/>
                </a:solidFill>
                <a:latin typeface="Arial"/>
              </a:rPr>
              <a:t>Prompt off-the-shelf grounded-CoT models to </a:t>
            </a:r>
            <a:r>
              <a:rPr sz="1700" b="1" i="0">
                <a:solidFill>
                  <a:srgbClr val="00573F"/>
                </a:solidFill>
                <a:latin typeface="Arial"/>
              </a:rPr>
              <a:t>reason in plain text</a:t>
            </a:r>
            <a:r>
              <a:rPr sz="1700" b="0" i="0">
                <a:solidFill>
                  <a:srgbClr val="202624"/>
                </a:solidFill>
                <a:latin typeface="Arial"/>
              </a:rPr>
              <a:t> — they beat their own grounded CoT, </a:t>
            </a:r>
            <a:r>
              <a:rPr sz="1700" b="1" i="0">
                <a:solidFill>
                  <a:srgbClr val="202624"/>
                </a:solidFill>
                <a:latin typeface="Arial"/>
              </a:rPr>
              <a:t>without any retraining.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026767" y="2029968"/>
          <a:ext cx="8138157" cy="3950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5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0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0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0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0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Arial"/>
                        </a:rPr>
                        <a:t>Benchmark</a:t>
                      </a:r>
                    </a:p>
                  </a:txBody>
                  <a:tcPr marL="45720" marR="45720" marT="0" marB="0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Arial"/>
                        </a:rPr>
                        <a:t>Qwen2.5-VL-7B</a:t>
                      </a:r>
                    </a:p>
                  </a:txBody>
                  <a:tcPr marL="45720" marR="45720" marT="0" marB="0" anchor="ctr">
                    <a:solidFill>
                      <a:srgbClr val="0057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Arial"/>
                        </a:rPr>
                        <a:t>DeepEyes-7B</a:t>
                      </a:r>
                    </a:p>
                  </a:txBody>
                  <a:tcPr marL="45720" marR="45720" marT="0" marB="0" anchor="ctr">
                    <a:solidFill>
                      <a:srgbClr val="0057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Arial"/>
                        </a:rPr>
                        <a:t>TreeVGR-7B</a:t>
                      </a:r>
                    </a:p>
                  </a:txBody>
                  <a:tcPr marL="45720" marR="45720" marT="0" marB="0" anchor="ctr">
                    <a:solidFill>
                      <a:srgbClr val="0057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CoT</a:t>
                      </a:r>
                    </a:p>
                  </a:txBody>
                  <a:tcPr marL="45720" marR="45720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Arial"/>
                        </a:rPr>
                        <a:t>Textual</a:t>
                      </a:r>
                    </a:p>
                  </a:txBody>
                  <a:tcPr marL="45720" marR="45720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Arial"/>
                        </a:rPr>
                        <a:t>Grounded</a:t>
                      </a:r>
                    </a:p>
                  </a:txBody>
                  <a:tcPr marL="45720" marR="45720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Arial"/>
                        </a:rPr>
                        <a:t>Textual</a:t>
                      </a:r>
                    </a:p>
                  </a:txBody>
                  <a:tcPr marL="45720" marR="45720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Arial"/>
                        </a:rPr>
                        <a:t>Grounded</a:t>
                      </a:r>
                    </a:p>
                  </a:txBody>
                  <a:tcPr marL="45720" marR="45720" marT="0" marB="0" anchor="ctr">
                    <a:solidFill>
                      <a:srgbClr val="003A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Arial"/>
                        </a:rPr>
                        <a:t>Textual</a:t>
                      </a:r>
                    </a:p>
                  </a:txBody>
                  <a:tcPr marL="45720" marR="45720" marT="0" marB="0" anchor="ctr">
                    <a:solidFill>
                      <a:srgbClr val="003A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V*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78.5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82.7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81.7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83.8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84.3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HR4K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69.0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75.1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74.9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77.1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76.9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HR8K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65.1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72.6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73.1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73.1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74.7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MME-RW-Lite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44.5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53.2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53.5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54.9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54.7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POPE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86.3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87.7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89.2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87.3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88.4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RealWorldQA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68.1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69.4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69.7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67.3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69.5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CV-Bench-2D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75.7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75.0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77.9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76.6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77.7</a:t>
                      </a:r>
                    </a:p>
                  </a:txBody>
                  <a:tcPr marL="45720" marR="45720" marT="0" marB="0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CV-Bench-3D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73.6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77.3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80.8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77.2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79.3</a:t>
                      </a:r>
                    </a:p>
                  </a:txBody>
                  <a:tcPr marL="45720" marR="4572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Avg.</a:t>
                      </a:r>
                    </a:p>
                  </a:txBody>
                  <a:tcPr marL="45720" marR="45720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70.1</a:t>
                      </a:r>
                    </a:p>
                  </a:txBody>
                  <a:tcPr marL="45720" marR="45720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74.1</a:t>
                      </a:r>
                    </a:p>
                  </a:txBody>
                  <a:tcPr marL="45720" marR="45720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75.1</a:t>
                      </a:r>
                    </a:p>
                  </a:txBody>
                  <a:tcPr marL="45720" marR="45720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02624"/>
                          </a:solidFill>
                          <a:latin typeface="Arial"/>
                        </a:rPr>
                        <a:t>74.7</a:t>
                      </a:r>
                    </a:p>
                  </a:txBody>
                  <a:tcPr marL="45720" marR="45720" marT="0" marB="0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202624"/>
                          </a:solidFill>
                          <a:latin typeface="Arial"/>
                        </a:rPr>
                        <a:t>75.7</a:t>
                      </a:r>
                    </a:p>
                  </a:txBody>
                  <a:tcPr marL="45720" marR="45720" marT="0" marB="0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089904"/>
            <a:ext cx="11185855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00" b="1" dirty="0">
                <a:solidFill>
                  <a:srgbClr val="00573F"/>
                </a:solidFill>
                <a:latin typeface="Arial"/>
              </a:rPr>
              <a:t>Textual </a:t>
            </a:r>
            <a:r>
              <a:rPr sz="1300" b="1" dirty="0" err="1">
                <a:solidFill>
                  <a:srgbClr val="00573F"/>
                </a:solidFill>
                <a:latin typeface="Arial"/>
              </a:rPr>
              <a:t>CoT</a:t>
            </a:r>
            <a:r>
              <a:rPr sz="1300" b="1" dirty="0">
                <a:solidFill>
                  <a:srgbClr val="00573F"/>
                </a:solidFill>
                <a:latin typeface="Arial"/>
              </a:rPr>
              <a:t> (no grounding) wins on most benchmarks</a:t>
            </a:r>
            <a:r>
              <a:rPr lang="en-US" sz="1300" b="1" dirty="0">
                <a:solidFill>
                  <a:srgbClr val="00573F"/>
                </a:solidFill>
                <a:latin typeface="Arial"/>
              </a:rPr>
              <a:t>,</a:t>
            </a:r>
            <a:r>
              <a:rPr sz="1300" b="1" dirty="0">
                <a:solidFill>
                  <a:srgbClr val="00573F"/>
                </a:solidFill>
                <a:latin typeface="Arial"/>
              </a:rPr>
              <a:t> without any retraining.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Why? Accuracy vs. grounding quality</a:t>
            </a:r>
          </a:p>
        </p:txBody>
      </p:sp>
      <p:pic>
        <p:nvPicPr>
          <p:cNvPr id="5" name="Picture 4" descr="iou_deepey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756" y="1143000"/>
            <a:ext cx="3740727" cy="2743200"/>
          </a:xfrm>
          <a:prstGeom prst="rect">
            <a:avLst/>
          </a:prstGeom>
        </p:spPr>
      </p:pic>
      <p:pic>
        <p:nvPicPr>
          <p:cNvPr id="6" name="Picture 5" descr="iou_treevg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036" y="1143000"/>
            <a:ext cx="3740727" cy="274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98469" y="3922776"/>
            <a:ext cx="3218014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250" b="0" i="1" dirty="0" err="1">
                <a:solidFill>
                  <a:srgbClr val="5A6B63"/>
                </a:solidFill>
                <a:latin typeface="Arial"/>
              </a:rPr>
              <a:t>DeepEyes</a:t>
            </a:r>
            <a:r>
              <a:rPr sz="1250" b="0" i="1" dirty="0">
                <a:solidFill>
                  <a:srgbClr val="5A6B63"/>
                </a:solidFill>
                <a:latin typeface="Arial"/>
              </a:rPr>
              <a:t> (crops)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67749" y="3913632"/>
            <a:ext cx="3218014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250" b="0" i="1">
                <a:solidFill>
                  <a:srgbClr val="5A6B63"/>
                </a:solidFill>
                <a:latin typeface="Arial"/>
              </a:rPr>
              <a:t>TreeVGR (boxes)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4224528"/>
            <a:ext cx="1118585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250" b="0" i="1" dirty="0">
                <a:solidFill>
                  <a:srgbClr val="5A6B63"/>
                </a:solidFill>
                <a:latin typeface="Arial"/>
              </a:rPr>
              <a:t>Accuracy vs. </a:t>
            </a:r>
            <a:r>
              <a:rPr sz="1250" b="0" i="1" dirty="0" err="1">
                <a:solidFill>
                  <a:srgbClr val="5A6B63"/>
                </a:solidFill>
                <a:latin typeface="Arial"/>
              </a:rPr>
              <a:t>IoU</a:t>
            </a:r>
            <a:r>
              <a:rPr sz="1250" b="0" i="1" dirty="0">
                <a:solidFill>
                  <a:srgbClr val="5A6B63"/>
                </a:solidFill>
                <a:latin typeface="Arial"/>
              </a:rPr>
              <a:t> of the grounded </a:t>
            </a:r>
            <a:r>
              <a:rPr sz="1250" b="0" i="1" dirty="0" err="1">
                <a:solidFill>
                  <a:srgbClr val="5A6B63"/>
                </a:solidFill>
                <a:latin typeface="Arial"/>
              </a:rPr>
              <a:t>CoT</a:t>
            </a:r>
            <a:r>
              <a:rPr sz="1250" b="0" i="1" dirty="0">
                <a:solidFill>
                  <a:srgbClr val="5A6B63"/>
                </a:solidFill>
                <a:latin typeface="Arial"/>
              </a:rPr>
              <a:t> (HR8K).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617720"/>
            <a:ext cx="10820095" cy="6118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600"/>
              </a:spcAft>
            </a:pPr>
            <a:r>
              <a:rPr sz="1700" b="1" i="0" dirty="0">
                <a:solidFill>
                  <a:srgbClr val="C9A227"/>
                </a:solidFill>
                <a:latin typeface="Arial"/>
              </a:rPr>
              <a:t>•  </a:t>
            </a:r>
            <a:r>
              <a:rPr sz="1700" b="1" i="0" dirty="0" err="1">
                <a:solidFill>
                  <a:srgbClr val="202624"/>
                </a:solidFill>
                <a:latin typeface="Arial"/>
              </a:rPr>
              <a:t>DeepEyes</a:t>
            </a:r>
            <a:r>
              <a:rPr sz="1700" b="1" i="0" dirty="0">
                <a:solidFill>
                  <a:srgbClr val="202624"/>
                </a:solidFill>
                <a:latin typeface="Arial"/>
              </a:rPr>
              <a:t> (crops): </a:t>
            </a:r>
            <a:r>
              <a:rPr sz="1700" b="0" i="0" dirty="0">
                <a:solidFill>
                  <a:srgbClr val="202624"/>
                </a:solidFill>
                <a:latin typeface="Arial"/>
              </a:rPr>
              <a:t>win</a:t>
            </a:r>
            <a:r>
              <a:rPr lang="en-US" sz="1700" b="0" i="0" dirty="0">
                <a:solidFill>
                  <a:srgbClr val="202624"/>
                </a:solidFill>
                <a:latin typeface="Arial"/>
              </a:rPr>
              <a:t>s</a:t>
            </a:r>
            <a:r>
              <a:rPr sz="1700" b="0" i="0" dirty="0">
                <a:solidFill>
                  <a:srgbClr val="202624"/>
                </a:solidFill>
                <a:latin typeface="Arial"/>
              </a:rPr>
              <a:t> only when crops are accurate (</a:t>
            </a:r>
            <a:r>
              <a:rPr sz="1700" b="0" i="0" dirty="0" err="1">
                <a:solidFill>
                  <a:srgbClr val="202624"/>
                </a:solidFill>
                <a:latin typeface="Arial"/>
              </a:rPr>
              <a:t>IoU</a:t>
            </a:r>
            <a:r>
              <a:rPr sz="1700" b="0" i="0" dirty="0">
                <a:solidFill>
                  <a:srgbClr val="202624"/>
                </a:solidFill>
                <a:latin typeface="Arial"/>
              </a:rPr>
              <a:t> &gt; 0.5); bad crops </a:t>
            </a:r>
            <a:r>
              <a:rPr lang="en-US" sz="1700" dirty="0">
                <a:solidFill>
                  <a:srgbClr val="202624"/>
                </a:solidFill>
                <a:latin typeface="Arial"/>
              </a:rPr>
              <a:t>add</a:t>
            </a:r>
            <a:r>
              <a:rPr sz="1700" b="0" i="0" dirty="0">
                <a:solidFill>
                  <a:srgbClr val="202624"/>
                </a:solidFill>
                <a:latin typeface="Arial"/>
              </a:rPr>
              <a:t> noise.</a:t>
            </a:r>
          </a:p>
          <a:p>
            <a:pPr algn="l">
              <a:lnSpc>
                <a:spcPct val="106000"/>
              </a:lnSpc>
              <a:spcAft>
                <a:spcPts val="600"/>
              </a:spcAft>
            </a:pPr>
            <a:r>
              <a:rPr sz="1700" b="1" i="0" dirty="0">
                <a:solidFill>
                  <a:srgbClr val="C9A227"/>
                </a:solidFill>
                <a:latin typeface="Arial"/>
              </a:rPr>
              <a:t>•  </a:t>
            </a:r>
            <a:r>
              <a:rPr sz="1700" b="1" i="0" dirty="0" err="1">
                <a:solidFill>
                  <a:srgbClr val="202624"/>
                </a:solidFill>
                <a:latin typeface="Arial"/>
              </a:rPr>
              <a:t>TreeVGR</a:t>
            </a:r>
            <a:r>
              <a:rPr sz="1700" b="1" i="0" dirty="0">
                <a:solidFill>
                  <a:srgbClr val="202624"/>
                </a:solidFill>
                <a:latin typeface="Arial"/>
              </a:rPr>
              <a:t> (boxes): </a:t>
            </a:r>
            <a:r>
              <a:rPr sz="1700" b="0" i="0" dirty="0">
                <a:solidFill>
                  <a:srgbClr val="202624"/>
                </a:solidFill>
                <a:latin typeface="Arial"/>
              </a:rPr>
              <a:t>grounded </a:t>
            </a:r>
            <a:r>
              <a:rPr sz="1700" b="0" i="0" dirty="0" err="1">
                <a:solidFill>
                  <a:srgbClr val="202624"/>
                </a:solidFill>
                <a:latin typeface="Arial"/>
              </a:rPr>
              <a:t>CoT</a:t>
            </a:r>
            <a:r>
              <a:rPr sz="1700" b="0" i="0" dirty="0">
                <a:solidFill>
                  <a:srgbClr val="202624"/>
                </a:solidFill>
                <a:latin typeface="Arial"/>
              </a:rPr>
              <a:t> loses across </a:t>
            </a:r>
            <a:r>
              <a:rPr sz="1700" b="1" dirty="0">
                <a:solidFill>
                  <a:srgbClr val="202624"/>
                </a:solidFill>
                <a:latin typeface="Arial"/>
              </a:rPr>
              <a:t>all</a:t>
            </a:r>
            <a:r>
              <a:rPr sz="1700" b="0" i="0" dirty="0">
                <a:solidFill>
                  <a:srgbClr val="202624"/>
                </a:solidFill>
                <a:latin typeface="Arial"/>
              </a:rPr>
              <a:t> </a:t>
            </a:r>
            <a:r>
              <a:rPr sz="1700" b="0" i="0" dirty="0" err="1">
                <a:solidFill>
                  <a:srgbClr val="202624"/>
                </a:solidFill>
                <a:latin typeface="Arial"/>
              </a:rPr>
              <a:t>IoU</a:t>
            </a:r>
            <a:r>
              <a:rPr sz="1700" b="0" i="0" dirty="0">
                <a:solidFill>
                  <a:srgbClr val="202624"/>
                </a:solidFill>
                <a:latin typeface="Arial"/>
              </a:rPr>
              <a:t> intervals.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5623560"/>
            <a:ext cx="11185855" cy="868680"/>
          </a:xfrm>
          <a:prstGeom prst="roundRect">
            <a:avLst>
              <a:gd name="adj" fmla="val 3500"/>
            </a:avLst>
          </a:prstGeom>
          <a:solidFill>
            <a:srgbClr val="E9F4EF"/>
          </a:solidFill>
          <a:ln w="17780">
            <a:solidFill>
              <a:srgbClr val="BFD9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02920" y="5696712"/>
            <a:ext cx="73152" cy="722375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95528" y="5808344"/>
            <a:ext cx="10637215" cy="49911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Localization can be </a:t>
            </a:r>
            <a:r>
              <a:rPr sz="1600" b="1" i="0" dirty="0">
                <a:solidFill>
                  <a:srgbClr val="202624"/>
                </a:solidFill>
                <a:latin typeface="Arial"/>
              </a:rPr>
              <a:t>internalized into textual reasoning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.   →  </a:t>
            </a:r>
            <a:r>
              <a:rPr sz="1600" b="1" i="0" dirty="0">
                <a:solidFill>
                  <a:srgbClr val="00573F"/>
                </a:solidFill>
                <a:latin typeface="Arial"/>
              </a:rPr>
              <a:t>Internalize in training; </a:t>
            </a:r>
            <a:r>
              <a:rPr lang="en-US" sz="1600" b="1" i="0" dirty="0">
                <a:solidFill>
                  <a:srgbClr val="00573F"/>
                </a:solidFill>
                <a:latin typeface="Arial"/>
              </a:rPr>
              <a:t>perform </a:t>
            </a:r>
            <a:r>
              <a:rPr sz="1600" b="1" i="0" dirty="0">
                <a:solidFill>
                  <a:srgbClr val="00573F"/>
                </a:solidFill>
                <a:latin typeface="Arial"/>
              </a:rPr>
              <a:t>reason</a:t>
            </a:r>
            <a:r>
              <a:rPr lang="en-US" sz="1600" b="1" dirty="0">
                <a:solidFill>
                  <a:srgbClr val="00573F"/>
                </a:solidFill>
                <a:latin typeface="Arial"/>
              </a:rPr>
              <a:t>ing</a:t>
            </a:r>
            <a:r>
              <a:rPr sz="1600" b="1" i="0" dirty="0">
                <a:solidFill>
                  <a:srgbClr val="00573F"/>
                </a:solidFill>
                <a:latin typeface="Arial"/>
              </a:rPr>
              <a:t> in pure text at inference.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Two failure modes of grounded CoT at inference</a:t>
            </a:r>
          </a:p>
        </p:txBody>
      </p:sp>
      <p:pic>
        <p:nvPicPr>
          <p:cNvPr id="5" name="Picture 4" descr="err_2co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175" y="941832"/>
            <a:ext cx="7733650" cy="53675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A third paradigm: iVGR (ours)</a:t>
            </a:r>
          </a:p>
        </p:txBody>
      </p:sp>
      <p:pic>
        <p:nvPicPr>
          <p:cNvPr id="5" name="Picture 4" descr="teas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170" y="969264"/>
            <a:ext cx="6651659" cy="42527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02920" y="5715000"/>
            <a:ext cx="11185855" cy="713232"/>
          </a:xfrm>
          <a:prstGeom prst="roundRect">
            <a:avLst>
              <a:gd name="adj" fmla="val 3500"/>
            </a:avLst>
          </a:prstGeom>
          <a:solidFill>
            <a:srgbClr val="E9F4EF"/>
          </a:solidFill>
          <a:ln w="17780">
            <a:solidFill>
              <a:srgbClr val="BFD9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02920" y="5788152"/>
            <a:ext cx="73152" cy="566928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95528" y="5715000"/>
            <a:ext cx="10600639" cy="7132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900" b="1" i="0">
                <a:solidFill>
                  <a:srgbClr val="00573F"/>
                </a:solidFill>
                <a:latin typeface="Arial"/>
              </a:rPr>
              <a:t>Dual-stream Alignment by a consistency reward   →   pure-text reasoning at inference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iVGR: dual-stream RL with a consistency reward</a:t>
            </a:r>
          </a:p>
        </p:txBody>
      </p:sp>
      <p:grpSp>
        <p:nvGrpSpPr>
          <p:cNvPr id="1999" name="method"/>
          <p:cNvGrpSpPr/>
          <p:nvPr/>
        </p:nvGrpSpPr>
        <p:grpSpPr>
          <a:xfrm>
            <a:off x="924806" y="1005840"/>
            <a:ext cx="10342081" cy="4480560"/>
            <a:chOff x="886802" y="2965173"/>
            <a:chExt cx="10065971" cy="4360939"/>
          </a:xfrm>
        </p:grpSpPr>
        <p:sp>
          <p:nvSpPr>
            <p:cNvPr id="2033" name="Rectangle 32">
              <a:extLst>
                <a:ext uri="{FF2B5EF4-FFF2-40B4-BE49-F238E27FC236}">
                  <a16:creationId xmlns:a16="http://schemas.microsoft.com/office/drawing/2014/main" id="{59D303A9-55A1-574A-A434-A5796EFCC57F}"/>
                </a:ext>
              </a:extLst>
            </p:cNvPr>
            <p:cNvSpPr/>
            <p:nvPr/>
          </p:nvSpPr>
          <p:spPr>
            <a:xfrm>
              <a:off x="2439796" y="4891134"/>
              <a:ext cx="1355067" cy="5989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006" name="Rounded Rectangle 5">
              <a:extLst>
                <a:ext uri="{FF2B5EF4-FFF2-40B4-BE49-F238E27FC236}">
                  <a16:creationId xmlns:a16="http://schemas.microsoft.com/office/drawing/2014/main" id="{E8502206-8DE0-E040-BD43-002EC13D1C7A}"/>
                </a:ext>
              </a:extLst>
            </p:cNvPr>
            <p:cNvSpPr/>
            <p:nvPr/>
          </p:nvSpPr>
          <p:spPr>
            <a:xfrm>
              <a:off x="4301182" y="4185877"/>
              <a:ext cx="6633532" cy="182571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022" name="Rounded Rectangle 21">
              <a:extLst>
                <a:ext uri="{FF2B5EF4-FFF2-40B4-BE49-F238E27FC236}">
                  <a16:creationId xmlns:a16="http://schemas.microsoft.com/office/drawing/2014/main" id="{0A6CF6F2-BD24-EE4A-B6C6-5F89B6ACFB93}"/>
                </a:ext>
              </a:extLst>
            </p:cNvPr>
            <p:cNvSpPr/>
            <p:nvPr/>
          </p:nvSpPr>
          <p:spPr>
            <a:xfrm>
              <a:off x="948577" y="4887982"/>
              <a:ext cx="892814" cy="59556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8549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140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query</a:t>
              </a:r>
              <a:endParaRPr lang="en-CN" sz="2800" dirty="0">
                <a:solidFill>
                  <a:schemeClr val="tx1"/>
                </a:solidFill>
                <a:latin typeface="Chalkboard" panose="03050602040202020205" pitchFamily="66" charset="77"/>
              </a:endParaRPr>
            </a:p>
          </p:txBody>
        </p:sp>
        <p:cxnSp>
          <p:nvCxnSpPr>
            <p:cNvPr id="2023" name="Straight Arrow Connector 22">
              <a:extLst>
                <a:ext uri="{FF2B5EF4-FFF2-40B4-BE49-F238E27FC236}">
                  <a16:creationId xmlns:a16="http://schemas.microsoft.com/office/drawing/2014/main" id="{B6609649-7DF3-194E-B717-CEC901848B59}"/>
                </a:ext>
              </a:extLst>
            </p:cNvPr>
            <p:cNvCxnSpPr>
              <a:cxnSpLocks/>
            </p:cNvCxnSpPr>
            <p:nvPr/>
          </p:nvCxnSpPr>
          <p:spPr>
            <a:xfrm>
              <a:off x="1856454" y="5190620"/>
              <a:ext cx="57600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24" name="Picture 23" descr="A cartoon of a robot&#10;&#10;Description automatically generated">
              <a:extLst>
                <a:ext uri="{FF2B5EF4-FFF2-40B4-BE49-F238E27FC236}">
                  <a16:creationId xmlns:a16="http://schemas.microsoft.com/office/drawing/2014/main" id="{12B9D802-3EE8-594E-AC22-933F87F3F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3162" y="4985604"/>
              <a:ext cx="409815" cy="409815"/>
            </a:xfrm>
            <a:prstGeom prst="rect">
              <a:avLst/>
            </a:prstGeom>
          </p:spPr>
        </p:pic>
        <p:cxnSp>
          <p:nvCxnSpPr>
            <p:cNvPr id="2025" name="Straight Arrow Connector 24">
              <a:extLst>
                <a:ext uri="{FF2B5EF4-FFF2-40B4-BE49-F238E27FC236}">
                  <a16:creationId xmlns:a16="http://schemas.microsoft.com/office/drawing/2014/main" id="{C7D31F32-7FB0-334D-A6FB-A9D5E4729E21}"/>
                </a:ext>
              </a:extLst>
            </p:cNvPr>
            <p:cNvCxnSpPr>
              <a:cxnSpLocks/>
            </p:cNvCxnSpPr>
            <p:nvPr/>
          </p:nvCxnSpPr>
          <p:spPr>
            <a:xfrm>
              <a:off x="3785755" y="5184182"/>
              <a:ext cx="258707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1" name="Straight Arrow Connector 30">
              <a:extLst>
                <a:ext uri="{FF2B5EF4-FFF2-40B4-BE49-F238E27FC236}">
                  <a16:creationId xmlns:a16="http://schemas.microsoft.com/office/drawing/2014/main" id="{3F273D11-91AE-9841-AB73-3F9AB4BB2CE7}"/>
                </a:ext>
              </a:extLst>
            </p:cNvPr>
            <p:cNvCxnSpPr>
              <a:cxnSpLocks/>
            </p:cNvCxnSpPr>
            <p:nvPr/>
          </p:nvCxnSpPr>
          <p:spPr>
            <a:xfrm>
              <a:off x="4044462" y="3540721"/>
              <a:ext cx="644416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6" name="TextBox 35">
              <a:extLst>
                <a:ext uri="{FF2B5EF4-FFF2-40B4-BE49-F238E27FC236}">
                  <a16:creationId xmlns:a16="http://schemas.microsoft.com/office/drawing/2014/main" id="{C4D048F5-C17F-BC4D-A790-38A49555792B}"/>
                </a:ext>
              </a:extLst>
            </p:cNvPr>
            <p:cNvSpPr txBox="1"/>
            <p:nvPr/>
          </p:nvSpPr>
          <p:spPr>
            <a:xfrm>
              <a:off x="3001300" y="4891134"/>
              <a:ext cx="8003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N" sz="1400" dirty="0">
                  <a:latin typeface="Chalkboard" panose="03050602040202020205" pitchFamily="66" charset="77"/>
                </a:rPr>
                <a:t>Policy</a:t>
              </a:r>
            </a:p>
          </p:txBody>
        </p:sp>
        <p:sp>
          <p:nvSpPr>
            <p:cNvPr id="2037" name="TextBox 36">
              <a:extLst>
                <a:ext uri="{FF2B5EF4-FFF2-40B4-BE49-F238E27FC236}">
                  <a16:creationId xmlns:a16="http://schemas.microsoft.com/office/drawing/2014/main" id="{4AFA93E9-F8F0-8A4C-8C6C-5CB863704AA9}"/>
                </a:ext>
              </a:extLst>
            </p:cNvPr>
            <p:cNvSpPr txBox="1"/>
            <p:nvPr/>
          </p:nvSpPr>
          <p:spPr>
            <a:xfrm>
              <a:off x="3009393" y="5210753"/>
              <a:ext cx="10927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N" sz="1400" dirty="0">
                  <a:latin typeface="Chalkboard" panose="03050602040202020205" pitchFamily="66" charset="77"/>
                </a:rPr>
                <a:t>MLLM</a:t>
              </a:r>
            </a:p>
          </p:txBody>
        </p:sp>
        <p:cxnSp>
          <p:nvCxnSpPr>
            <p:cNvPr id="2040" name="Straight Arrow Connector 39">
              <a:extLst>
                <a:ext uri="{FF2B5EF4-FFF2-40B4-BE49-F238E27FC236}">
                  <a16:creationId xmlns:a16="http://schemas.microsoft.com/office/drawing/2014/main" id="{F1B5B5C8-5466-824A-936B-0897B812A5B7}"/>
                </a:ext>
              </a:extLst>
            </p:cNvPr>
            <p:cNvCxnSpPr>
              <a:cxnSpLocks/>
            </p:cNvCxnSpPr>
            <p:nvPr/>
          </p:nvCxnSpPr>
          <p:spPr>
            <a:xfrm>
              <a:off x="4044462" y="3540721"/>
              <a:ext cx="0" cy="316258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7" name="Rounded Rectangle 46">
              <a:extLst>
                <a:ext uri="{FF2B5EF4-FFF2-40B4-BE49-F238E27FC236}">
                  <a16:creationId xmlns:a16="http://schemas.microsoft.com/office/drawing/2014/main" id="{C6A33A80-B240-6A4C-91C8-F674E0412CE8}"/>
                </a:ext>
              </a:extLst>
            </p:cNvPr>
            <p:cNvSpPr/>
            <p:nvPr/>
          </p:nvSpPr>
          <p:spPr>
            <a:xfrm>
              <a:off x="4696410" y="2965174"/>
              <a:ext cx="625642" cy="11637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048" name="Rounded Rectangle 47">
              <a:extLst>
                <a:ext uri="{FF2B5EF4-FFF2-40B4-BE49-F238E27FC236}">
                  <a16:creationId xmlns:a16="http://schemas.microsoft.com/office/drawing/2014/main" id="{79AFBF88-9A13-654B-8BBF-487F03BC0FA3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78584" y="3055697"/>
              <a:ext cx="461294" cy="201673"/>
            </a:xfrm>
            <a:prstGeom prst="roundRect">
              <a:avLst/>
            </a:prstGeom>
            <a:blipFill>
              <a:blip r:embed="rId3"/>
              <a:stretch>
                <a:fillRect b="-11765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052" name="Rounded Rectangle 51">
              <a:extLst>
                <a:ext uri="{FF2B5EF4-FFF2-40B4-BE49-F238E27FC236}">
                  <a16:creationId xmlns:a16="http://schemas.microsoft.com/office/drawing/2014/main" id="{04445073-BCD3-1D43-A21F-B4C86AB38317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78584" y="3358173"/>
              <a:ext cx="461294" cy="201673"/>
            </a:xfrm>
            <a:prstGeom prst="roundRect">
              <a:avLst/>
            </a:prstGeom>
            <a:blipFill>
              <a:blip r:embed="rId4"/>
              <a:stretch>
                <a:fillRect b="-11765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054" name="TextBox 53">
              <a:extLst>
                <a:ext uri="{FF2B5EF4-FFF2-40B4-BE49-F238E27FC236}">
                  <a16:creationId xmlns:a16="http://schemas.microsoft.com/office/drawing/2014/main" id="{0C8D97B3-60F0-0042-9C8C-2A855F0A890A}"/>
                </a:ext>
              </a:extLst>
            </p:cNvPr>
            <p:cNvSpPr txBox="1"/>
            <p:nvPr/>
          </p:nvSpPr>
          <p:spPr>
            <a:xfrm>
              <a:off x="4688878" y="3532978"/>
              <a:ext cx="6331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200" dirty="0">
                  <a:latin typeface="Chalkboard" panose="03050602040202020205" pitchFamily="66" charset="77"/>
                </a:rPr>
                <a:t>…</a:t>
              </a:r>
            </a:p>
          </p:txBody>
        </p:sp>
        <p:sp>
          <p:nvSpPr>
            <p:cNvPr id="2056" name="Rounded Rectangle 55">
              <a:extLst>
                <a:ext uri="{FF2B5EF4-FFF2-40B4-BE49-F238E27FC236}">
                  <a16:creationId xmlns:a16="http://schemas.microsoft.com/office/drawing/2014/main" id="{4676CF11-8FB3-BE40-99D4-01DD68F392D6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74818" y="3829884"/>
              <a:ext cx="461294" cy="201673"/>
            </a:xfrm>
            <a:prstGeom prst="roundRect">
              <a:avLst/>
            </a:prstGeom>
            <a:blipFill>
              <a:blip r:embed="rId5"/>
              <a:stretch>
                <a:fillRect b="-11111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cxnSp>
          <p:nvCxnSpPr>
            <p:cNvPr id="2064" name="Straight Arrow Connector 63">
              <a:extLst>
                <a:ext uri="{FF2B5EF4-FFF2-40B4-BE49-F238E27FC236}">
                  <a16:creationId xmlns:a16="http://schemas.microsoft.com/office/drawing/2014/main" id="{57839E0D-396D-BC4A-BC84-977B649FA146}"/>
                </a:ext>
              </a:extLst>
            </p:cNvPr>
            <p:cNvCxnSpPr>
              <a:cxnSpLocks/>
            </p:cNvCxnSpPr>
            <p:nvPr/>
          </p:nvCxnSpPr>
          <p:spPr>
            <a:xfrm>
              <a:off x="4044462" y="6703307"/>
              <a:ext cx="651948" cy="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5" name="Rectangle 64">
              <a:extLst>
                <a:ext uri="{FF2B5EF4-FFF2-40B4-BE49-F238E27FC236}">
                  <a16:creationId xmlns:a16="http://schemas.microsoft.com/office/drawing/2014/main" id="{24749D98-0EBA-8D45-8465-43B09886234D}"/>
                </a:ext>
              </a:extLst>
            </p:cNvPr>
            <p:cNvSpPr/>
            <p:nvPr/>
          </p:nvSpPr>
          <p:spPr>
            <a:xfrm>
              <a:off x="5817477" y="2966761"/>
              <a:ext cx="881288" cy="4492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120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Reference Model</a:t>
              </a:r>
            </a:p>
          </p:txBody>
        </p:sp>
        <p:cxnSp>
          <p:nvCxnSpPr>
            <p:cNvPr id="2068" name="Straight Arrow Connector 67">
              <a:extLst>
                <a:ext uri="{FF2B5EF4-FFF2-40B4-BE49-F238E27FC236}">
                  <a16:creationId xmlns:a16="http://schemas.microsoft.com/office/drawing/2014/main" id="{ABE9916E-03B9-F94D-8292-A4E689B38667}"/>
                </a:ext>
              </a:extLst>
            </p:cNvPr>
            <p:cNvCxnSpPr>
              <a:cxnSpLocks/>
              <a:endCxn id="65" idx="1"/>
            </p:cNvCxnSpPr>
            <p:nvPr/>
          </p:nvCxnSpPr>
          <p:spPr>
            <a:xfrm>
              <a:off x="5329584" y="3191376"/>
              <a:ext cx="487893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1" name="Rectangle 70">
              <a:extLst>
                <a:ext uri="{FF2B5EF4-FFF2-40B4-BE49-F238E27FC236}">
                  <a16:creationId xmlns:a16="http://schemas.microsoft.com/office/drawing/2014/main" id="{720165C8-81FF-4B43-82D8-0E9322E5B1FA}"/>
                </a:ext>
              </a:extLst>
            </p:cNvPr>
            <p:cNvSpPr/>
            <p:nvPr/>
          </p:nvSpPr>
          <p:spPr>
            <a:xfrm>
              <a:off x="5804025" y="3676070"/>
              <a:ext cx="881288" cy="4492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120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Reward Function</a:t>
              </a:r>
            </a:p>
          </p:txBody>
        </p:sp>
        <p:cxnSp>
          <p:nvCxnSpPr>
            <p:cNvPr id="2072" name="Straight Arrow Connector 71">
              <a:extLst>
                <a:ext uri="{FF2B5EF4-FFF2-40B4-BE49-F238E27FC236}">
                  <a16:creationId xmlns:a16="http://schemas.microsoft.com/office/drawing/2014/main" id="{B8E30A60-A00C-804C-8852-3621B1844CBA}"/>
                </a:ext>
              </a:extLst>
            </p:cNvPr>
            <p:cNvCxnSpPr>
              <a:cxnSpLocks/>
              <a:endCxn id="71" idx="1"/>
            </p:cNvCxnSpPr>
            <p:nvPr/>
          </p:nvCxnSpPr>
          <p:spPr>
            <a:xfrm>
              <a:off x="5316132" y="3900685"/>
              <a:ext cx="487893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4" name="Rounded Rectangle 73">
              <a:extLst>
                <a:ext uri="{FF2B5EF4-FFF2-40B4-BE49-F238E27FC236}">
                  <a16:creationId xmlns:a16="http://schemas.microsoft.com/office/drawing/2014/main" id="{668C02E7-864E-4640-B4E7-1F6C8AAA9CA7}"/>
                </a:ext>
              </a:extLst>
            </p:cNvPr>
            <p:cNvSpPr/>
            <p:nvPr/>
          </p:nvSpPr>
          <p:spPr>
            <a:xfrm>
              <a:off x="7032225" y="2965219"/>
              <a:ext cx="931986" cy="29219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F</a:t>
              </a:r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ormat Reward</a:t>
              </a:r>
            </a:p>
          </p:txBody>
        </p:sp>
        <p:sp>
          <p:nvSpPr>
            <p:cNvPr id="2075" name="Rounded Rectangle 74">
              <a:extLst>
                <a:ext uri="{FF2B5EF4-FFF2-40B4-BE49-F238E27FC236}">
                  <a16:creationId xmlns:a16="http://schemas.microsoft.com/office/drawing/2014/main" id="{7306DFDF-D15E-7C4A-89CB-26B74635FF05}"/>
                </a:ext>
              </a:extLst>
            </p:cNvPr>
            <p:cNvSpPr/>
            <p:nvPr/>
          </p:nvSpPr>
          <p:spPr>
            <a:xfrm>
              <a:off x="7027915" y="3385077"/>
              <a:ext cx="931987" cy="29219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Accuracy</a:t>
              </a:r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 Reward</a:t>
              </a:r>
            </a:p>
          </p:txBody>
        </p:sp>
        <p:sp>
          <p:nvSpPr>
            <p:cNvPr id="2076" name="Rounded Rectangle 75">
              <a:extLst>
                <a:ext uri="{FF2B5EF4-FFF2-40B4-BE49-F238E27FC236}">
                  <a16:creationId xmlns:a16="http://schemas.microsoft.com/office/drawing/2014/main" id="{3EC2B073-C23D-8B4E-B731-315502DB32FE}"/>
                </a:ext>
              </a:extLst>
            </p:cNvPr>
            <p:cNvSpPr/>
            <p:nvPr/>
          </p:nvSpPr>
          <p:spPr>
            <a:xfrm>
              <a:off x="7027914" y="3810006"/>
              <a:ext cx="931988" cy="29219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Box Reward</a:t>
              </a:r>
            </a:p>
          </p:txBody>
        </p:sp>
        <p:sp>
          <p:nvSpPr>
            <p:cNvPr id="2077" name="Rectangle 76">
              <a:extLst>
                <a:ext uri="{FF2B5EF4-FFF2-40B4-BE49-F238E27FC236}">
                  <a16:creationId xmlns:a16="http://schemas.microsoft.com/office/drawing/2014/main" id="{9E03858C-5D64-E54F-A6EE-0C509A4D69A0}"/>
                </a:ext>
              </a:extLst>
            </p:cNvPr>
            <p:cNvSpPr/>
            <p:nvPr/>
          </p:nvSpPr>
          <p:spPr>
            <a:xfrm>
              <a:off x="5817477" y="6855554"/>
              <a:ext cx="881288" cy="4492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120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Reference Model</a:t>
              </a:r>
            </a:p>
          </p:txBody>
        </p:sp>
        <p:cxnSp>
          <p:nvCxnSpPr>
            <p:cNvPr id="2078" name="Straight Arrow Connector 77">
              <a:extLst>
                <a:ext uri="{FF2B5EF4-FFF2-40B4-BE49-F238E27FC236}">
                  <a16:creationId xmlns:a16="http://schemas.microsoft.com/office/drawing/2014/main" id="{A6A6E8C0-59D8-1E48-841B-0E8CE92E61B1}"/>
                </a:ext>
              </a:extLst>
            </p:cNvPr>
            <p:cNvCxnSpPr>
              <a:cxnSpLocks/>
              <a:endCxn id="77" idx="1"/>
            </p:cNvCxnSpPr>
            <p:nvPr/>
          </p:nvCxnSpPr>
          <p:spPr>
            <a:xfrm>
              <a:off x="5329584" y="7080169"/>
              <a:ext cx="487893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9" name="Rectangle 78">
              <a:extLst>
                <a:ext uri="{FF2B5EF4-FFF2-40B4-BE49-F238E27FC236}">
                  <a16:creationId xmlns:a16="http://schemas.microsoft.com/office/drawing/2014/main" id="{9DFD277B-9FEA-1940-A8FC-4E1EFFE6423C}"/>
                </a:ext>
              </a:extLst>
            </p:cNvPr>
            <p:cNvSpPr/>
            <p:nvPr/>
          </p:nvSpPr>
          <p:spPr>
            <a:xfrm>
              <a:off x="5809945" y="6137638"/>
              <a:ext cx="881288" cy="4492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120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Reward Function</a:t>
              </a:r>
            </a:p>
          </p:txBody>
        </p:sp>
        <p:cxnSp>
          <p:nvCxnSpPr>
            <p:cNvPr id="2080" name="Straight Arrow Connector 79">
              <a:extLst>
                <a:ext uri="{FF2B5EF4-FFF2-40B4-BE49-F238E27FC236}">
                  <a16:creationId xmlns:a16="http://schemas.microsoft.com/office/drawing/2014/main" id="{2F4C3334-0475-B441-9E9B-B22F4C183D61}"/>
                </a:ext>
              </a:extLst>
            </p:cNvPr>
            <p:cNvCxnSpPr>
              <a:cxnSpLocks/>
              <a:endCxn id="79" idx="1"/>
            </p:cNvCxnSpPr>
            <p:nvPr/>
          </p:nvCxnSpPr>
          <p:spPr>
            <a:xfrm>
              <a:off x="5322052" y="6362253"/>
              <a:ext cx="487893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6" name="Straight Arrow Connector 95">
              <a:extLst>
                <a:ext uri="{FF2B5EF4-FFF2-40B4-BE49-F238E27FC236}">
                  <a16:creationId xmlns:a16="http://schemas.microsoft.com/office/drawing/2014/main" id="{C21882C0-1C68-5349-AD33-DA23B9CFE5F2}"/>
                </a:ext>
              </a:extLst>
            </p:cNvPr>
            <p:cNvCxnSpPr>
              <a:cxnSpLocks/>
              <a:stCxn id="71" idx="3"/>
              <a:endCxn id="74" idx="1"/>
            </p:cNvCxnSpPr>
            <p:nvPr/>
          </p:nvCxnSpPr>
          <p:spPr>
            <a:xfrm flipV="1">
              <a:off x="6685313" y="3111317"/>
              <a:ext cx="346912" cy="78936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8" name="Straight Arrow Connector 97">
              <a:extLst>
                <a:ext uri="{FF2B5EF4-FFF2-40B4-BE49-F238E27FC236}">
                  <a16:creationId xmlns:a16="http://schemas.microsoft.com/office/drawing/2014/main" id="{B05853EE-6BA4-0F46-82A2-15906E3125E2}"/>
                </a:ext>
              </a:extLst>
            </p:cNvPr>
            <p:cNvCxnSpPr>
              <a:cxnSpLocks/>
              <a:stCxn id="71" idx="3"/>
              <a:endCxn id="75" idx="1"/>
            </p:cNvCxnSpPr>
            <p:nvPr/>
          </p:nvCxnSpPr>
          <p:spPr>
            <a:xfrm flipV="1">
              <a:off x="6685313" y="3531175"/>
              <a:ext cx="342602" cy="36951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1" name="Straight Arrow Connector 100">
              <a:extLst>
                <a:ext uri="{FF2B5EF4-FFF2-40B4-BE49-F238E27FC236}">
                  <a16:creationId xmlns:a16="http://schemas.microsoft.com/office/drawing/2014/main" id="{36C7922A-24B1-F04F-B929-D373893C0C18}"/>
                </a:ext>
              </a:extLst>
            </p:cNvPr>
            <p:cNvCxnSpPr>
              <a:cxnSpLocks/>
              <a:stCxn id="71" idx="3"/>
              <a:endCxn id="76" idx="1"/>
            </p:cNvCxnSpPr>
            <p:nvPr/>
          </p:nvCxnSpPr>
          <p:spPr>
            <a:xfrm>
              <a:off x="6685313" y="3900685"/>
              <a:ext cx="342601" cy="55419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3" name="Rounded Rectangle 112">
              <a:extLst>
                <a:ext uri="{FF2B5EF4-FFF2-40B4-BE49-F238E27FC236}">
                  <a16:creationId xmlns:a16="http://schemas.microsoft.com/office/drawing/2014/main" id="{6238D1D7-9019-7144-B697-A0CC375A1ACD}"/>
                </a:ext>
              </a:extLst>
            </p:cNvPr>
            <p:cNvSpPr/>
            <p:nvPr/>
          </p:nvSpPr>
          <p:spPr>
            <a:xfrm>
              <a:off x="7026447" y="6132945"/>
              <a:ext cx="932446" cy="29219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Consistency</a:t>
              </a:r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 Reward</a:t>
              </a:r>
            </a:p>
          </p:txBody>
        </p:sp>
        <p:sp>
          <p:nvSpPr>
            <p:cNvPr id="2114" name="Rounded Rectangle 113">
              <a:extLst>
                <a:ext uri="{FF2B5EF4-FFF2-40B4-BE49-F238E27FC236}">
                  <a16:creationId xmlns:a16="http://schemas.microsoft.com/office/drawing/2014/main" id="{80C86DBA-5DDD-8A44-B1D3-E03C0558F828}"/>
                </a:ext>
              </a:extLst>
            </p:cNvPr>
            <p:cNvSpPr/>
            <p:nvPr/>
          </p:nvSpPr>
          <p:spPr>
            <a:xfrm>
              <a:off x="7042978" y="6566819"/>
              <a:ext cx="924456" cy="29219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Accuracy</a:t>
              </a:r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 Reward</a:t>
              </a:r>
            </a:p>
          </p:txBody>
        </p:sp>
        <p:sp>
          <p:nvSpPr>
            <p:cNvPr id="2115" name="Rounded Rectangle 114">
              <a:extLst>
                <a:ext uri="{FF2B5EF4-FFF2-40B4-BE49-F238E27FC236}">
                  <a16:creationId xmlns:a16="http://schemas.microsoft.com/office/drawing/2014/main" id="{93CF1AD9-7FD0-3F4B-AB37-07B1251DA657}"/>
                </a:ext>
              </a:extLst>
            </p:cNvPr>
            <p:cNvSpPr/>
            <p:nvPr/>
          </p:nvSpPr>
          <p:spPr>
            <a:xfrm>
              <a:off x="7035446" y="7009725"/>
              <a:ext cx="924456" cy="29219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Format</a:t>
              </a:r>
            </a:p>
            <a:p>
              <a:pPr algn="ctr"/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Reward</a:t>
              </a:r>
            </a:p>
          </p:txBody>
        </p:sp>
        <p:cxnSp>
          <p:nvCxnSpPr>
            <p:cNvPr id="2116" name="Straight Arrow Connector 115">
              <a:extLst>
                <a:ext uri="{FF2B5EF4-FFF2-40B4-BE49-F238E27FC236}">
                  <a16:creationId xmlns:a16="http://schemas.microsoft.com/office/drawing/2014/main" id="{D18C6070-4A94-A145-9D3C-007738DDF655}"/>
                </a:ext>
              </a:extLst>
            </p:cNvPr>
            <p:cNvCxnSpPr>
              <a:cxnSpLocks/>
              <a:stCxn id="129" idx="0"/>
              <a:endCxn id="162" idx="2"/>
            </p:cNvCxnSpPr>
            <p:nvPr/>
          </p:nvCxnSpPr>
          <p:spPr>
            <a:xfrm flipV="1">
              <a:off x="5011882" y="5714515"/>
              <a:ext cx="5438" cy="423123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5" name="Straight Arrow Connector 124">
              <a:extLst>
                <a:ext uri="{FF2B5EF4-FFF2-40B4-BE49-F238E27FC236}">
                  <a16:creationId xmlns:a16="http://schemas.microsoft.com/office/drawing/2014/main" id="{18FEE109-3C83-7949-ADBF-0C65F6CDF922}"/>
                </a:ext>
              </a:extLst>
            </p:cNvPr>
            <p:cNvCxnSpPr>
              <a:cxnSpLocks/>
              <a:stCxn id="79" idx="3"/>
              <a:endCxn id="114" idx="1"/>
            </p:cNvCxnSpPr>
            <p:nvPr/>
          </p:nvCxnSpPr>
          <p:spPr>
            <a:xfrm>
              <a:off x="6691233" y="6362253"/>
              <a:ext cx="351745" cy="35066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8" name="Straight Arrow Connector 127">
              <a:extLst>
                <a:ext uri="{FF2B5EF4-FFF2-40B4-BE49-F238E27FC236}">
                  <a16:creationId xmlns:a16="http://schemas.microsoft.com/office/drawing/2014/main" id="{19E75E28-2533-F94A-B300-712653AD2811}"/>
                </a:ext>
              </a:extLst>
            </p:cNvPr>
            <p:cNvCxnSpPr>
              <a:cxnSpLocks/>
              <a:stCxn id="79" idx="3"/>
              <a:endCxn id="115" idx="1"/>
            </p:cNvCxnSpPr>
            <p:nvPr/>
          </p:nvCxnSpPr>
          <p:spPr>
            <a:xfrm>
              <a:off x="6691233" y="6362253"/>
              <a:ext cx="344213" cy="79357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2" name="Rectangle 131">
              <a:extLst>
                <a:ext uri="{FF2B5EF4-FFF2-40B4-BE49-F238E27FC236}">
                  <a16:creationId xmlns:a16="http://schemas.microsoft.com/office/drawing/2014/main" id="{A8C2A5F2-D220-A84D-AA54-1B03FEDE3CE5}"/>
                </a:ext>
              </a:extLst>
            </p:cNvPr>
            <p:cNvSpPr/>
            <p:nvPr/>
          </p:nvSpPr>
          <p:spPr>
            <a:xfrm>
              <a:off x="5907766" y="4386852"/>
              <a:ext cx="1755830" cy="64379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sz="1200" dirty="0">
                <a:solidFill>
                  <a:schemeClr val="tx1"/>
                </a:solidFill>
                <a:latin typeface="Chalkboard" panose="03050602040202020205" pitchFamily="66" charset="77"/>
              </a:endParaRPr>
            </a:p>
          </p:txBody>
        </p:sp>
        <p:sp>
          <p:nvSpPr>
            <p:cNvPr id="2139" name="TextBox 138">
              <a:extLst>
                <a:ext uri="{FF2B5EF4-FFF2-40B4-BE49-F238E27FC236}">
                  <a16:creationId xmlns:a16="http://schemas.microsoft.com/office/drawing/2014/main" id="{EF743681-86CB-0E4B-9F3F-4DAB3972EEFB}"/>
                </a:ext>
              </a:extLst>
            </p:cNvPr>
            <p:cNvSpPr txBox="1"/>
            <p:nvPr/>
          </p:nvSpPr>
          <p:spPr>
            <a:xfrm>
              <a:off x="5908888" y="4404594"/>
              <a:ext cx="175470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Chalkboard" panose="03050602040202020205" pitchFamily="66" charset="77"/>
                </a:rPr>
                <a:t>f</a:t>
              </a:r>
              <a:r>
                <a:rPr lang="en-CN" sz="1100" dirty="0">
                  <a:latin typeface="Chalkboard" panose="03050602040202020205" pitchFamily="66" charset="77"/>
                </a:rPr>
                <a:t>ormat reward = 1 </a:t>
              </a:r>
              <a:r>
                <a:rPr lang="en-CN" sz="11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  <a:p>
              <a:pPr algn="ctr"/>
              <a:r>
                <a:rPr lang="en-US" sz="1100" dirty="0">
                  <a:latin typeface="Chalkboard" panose="03050602040202020205" pitchFamily="66" charset="77"/>
                </a:rPr>
                <a:t>a</a:t>
              </a:r>
              <a:r>
                <a:rPr lang="en-CN" sz="1100" dirty="0">
                  <a:latin typeface="Chalkboard" panose="03050602040202020205" pitchFamily="66" charset="77"/>
                </a:rPr>
                <a:t>cc reward = 1 </a:t>
              </a:r>
              <a:r>
                <a:rPr lang="en-CN" sz="11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  <a:p>
              <a:pPr algn="ctr"/>
              <a:r>
                <a:rPr lang="en-US" sz="1100" dirty="0">
                  <a:latin typeface="Chalkboard" panose="03050602040202020205" pitchFamily="66" charset="77"/>
                </a:rPr>
                <a:t>box reward &gt;</a:t>
              </a:r>
              <a:r>
                <a:rPr lang="zh-CN" altLang="en-US" sz="1100" dirty="0">
                  <a:latin typeface="Chalkboard" panose="03050602040202020205" pitchFamily="66" charset="77"/>
                </a:rPr>
                <a:t> </a:t>
              </a:r>
              <a:r>
                <a:rPr lang="en-US" altLang="zh-CN" sz="1100" dirty="0">
                  <a:latin typeface="Chalkboard" panose="03050602040202020205" pitchFamily="66" charset="77"/>
                </a:rPr>
                <a:t>𝜏</a:t>
              </a:r>
              <a:r>
                <a:rPr lang="en-US" sz="1100" dirty="0">
                  <a:latin typeface="Chalkboard" panose="03050602040202020205" pitchFamily="66" charset="77"/>
                </a:rPr>
                <a:t> </a:t>
              </a:r>
              <a:r>
                <a:rPr lang="en-US" sz="11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lang="en-CN" sz="11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41" name="Rounded Rectangle 140">
              <a:extLst>
                <a:ext uri="{FF2B5EF4-FFF2-40B4-BE49-F238E27FC236}">
                  <a16:creationId xmlns:a16="http://schemas.microsoft.com/office/drawing/2014/main" id="{013B7882-A1FA-8749-ACA7-AC7CCBD7A171}"/>
                </a:ext>
              </a:extLst>
            </p:cNvPr>
            <p:cNvSpPr/>
            <p:nvPr/>
          </p:nvSpPr>
          <p:spPr>
            <a:xfrm>
              <a:off x="8522736" y="4384324"/>
              <a:ext cx="2358264" cy="64379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sz="1100" dirty="0">
                <a:solidFill>
                  <a:schemeClr val="tx1"/>
                </a:solidFill>
                <a:latin typeface="Chalkboard" panose="03050602040202020205" pitchFamily="66" charset="77"/>
              </a:endParaRPr>
            </a:p>
          </p:txBody>
        </p:sp>
        <p:cxnSp>
          <p:nvCxnSpPr>
            <p:cNvPr id="2151" name="Straight Arrow Connector 150">
              <a:extLst>
                <a:ext uri="{FF2B5EF4-FFF2-40B4-BE49-F238E27FC236}">
                  <a16:creationId xmlns:a16="http://schemas.microsoft.com/office/drawing/2014/main" id="{EFCCA1D0-45B9-784A-A3E7-24A384882B40}"/>
                </a:ext>
              </a:extLst>
            </p:cNvPr>
            <p:cNvCxnSpPr>
              <a:cxnSpLocks/>
              <a:stCxn id="139" idx="3"/>
              <a:endCxn id="141" idx="1"/>
            </p:cNvCxnSpPr>
            <p:nvPr/>
          </p:nvCxnSpPr>
          <p:spPr>
            <a:xfrm>
              <a:off x="7663595" y="4704676"/>
              <a:ext cx="859141" cy="1545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4" name="TextBox 153">
              <a:extLst>
                <a:ext uri="{FF2B5EF4-FFF2-40B4-BE49-F238E27FC236}">
                  <a16:creationId xmlns:a16="http://schemas.microsoft.com/office/drawing/2014/main" id="{9AE365FC-3A65-434D-ADBC-10305EAD9924}"/>
                </a:ext>
              </a:extLst>
            </p:cNvPr>
            <p:cNvSpPr txBox="1"/>
            <p:nvPr/>
          </p:nvSpPr>
          <p:spPr>
            <a:xfrm>
              <a:off x="7664717" y="4456677"/>
              <a:ext cx="8870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100" dirty="0">
                  <a:latin typeface="Chalkboard" panose="03050602040202020205" pitchFamily="66" charset="77"/>
                </a:rPr>
                <a:t>update</a:t>
              </a:r>
            </a:p>
          </p:txBody>
        </p:sp>
        <p:sp>
          <p:nvSpPr>
            <p:cNvPr id="2156" name="Rounded Rectangle 155">
              <a:extLst>
                <a:ext uri="{FF2B5EF4-FFF2-40B4-BE49-F238E27FC236}">
                  <a16:creationId xmlns:a16="http://schemas.microsoft.com/office/drawing/2014/main" id="{B651ABC6-868B-0146-8FFB-7AE5CBC0DB06}"/>
                </a:ext>
              </a:extLst>
            </p:cNvPr>
            <p:cNvSpPr/>
            <p:nvPr/>
          </p:nvSpPr>
          <p:spPr>
            <a:xfrm>
              <a:off x="8718775" y="5362050"/>
              <a:ext cx="1975320" cy="336519"/>
            </a:xfrm>
            <a:prstGeom prst="roundRect">
              <a:avLst/>
            </a:prstGeom>
            <a:solidFill>
              <a:srgbClr val="FFF2CC">
                <a:alpha val="85098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sz="2800" dirty="0">
                <a:solidFill>
                  <a:schemeClr val="tx1"/>
                </a:solidFill>
              </a:endParaRPr>
            </a:p>
          </p:txBody>
        </p:sp>
        <p:sp>
          <p:nvSpPr>
            <p:cNvPr id="2157" name="TextBox 156">
              <a:extLst>
                <a:ext uri="{FF2B5EF4-FFF2-40B4-BE49-F238E27FC236}">
                  <a16:creationId xmlns:a16="http://schemas.microsoft.com/office/drawing/2014/main" id="{466C88CD-99F5-8245-8DE7-3DBC6D0C766C}"/>
                </a:ext>
              </a:extLst>
            </p:cNvPr>
            <p:cNvSpPr txBox="1"/>
            <p:nvPr/>
          </p:nvSpPr>
          <p:spPr>
            <a:xfrm>
              <a:off x="8666681" y="5345183"/>
              <a:ext cx="20870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N" sz="900" dirty="0">
                  <a:latin typeface="Chalkboard" panose="03050602040202020205" pitchFamily="66" charset="77"/>
                </a:rPr>
                <a:t>&lt;think&gt;</a:t>
              </a:r>
              <a:r>
                <a:rPr lang="en-US" altLang="zh-CN" sz="900" dirty="0">
                  <a:latin typeface="Chalkboard" panose="03050602040202020205" pitchFamily="66" charset="77"/>
                </a:rPr>
                <a:t>…</a:t>
              </a:r>
              <a:r>
                <a:rPr lang="en-US" altLang="zh-CN" sz="900" dirty="0">
                  <a:solidFill>
                    <a:schemeClr val="accent2">
                      <a:lumMod val="75000"/>
                    </a:schemeClr>
                  </a:solidFill>
                  <a:latin typeface="Chalkboard" panose="03050602040202020205" pitchFamily="66" charset="77"/>
                </a:rPr>
                <a:t>&lt;box&gt;[x1, y1, x2, y2]&lt;/box&gt;</a:t>
              </a:r>
            </a:p>
            <a:p>
              <a:r>
                <a:rPr lang="en-US" sz="900" dirty="0">
                  <a:latin typeface="Chalkboard" panose="03050602040202020205" pitchFamily="66" charset="77"/>
                </a:rPr>
                <a:t>&lt;answer&gt;…&lt;/answer&gt;</a:t>
              </a:r>
              <a:endParaRPr lang="en-CN" sz="900" dirty="0">
                <a:latin typeface="Chalkboard" panose="03050602040202020205" pitchFamily="66" charset="77"/>
              </a:endParaRPr>
            </a:p>
          </p:txBody>
        </p:sp>
        <p:cxnSp>
          <p:nvCxnSpPr>
            <p:cNvPr id="2158" name="Straight Arrow Connector 157">
              <a:extLst>
                <a:ext uri="{FF2B5EF4-FFF2-40B4-BE49-F238E27FC236}">
                  <a16:creationId xmlns:a16="http://schemas.microsoft.com/office/drawing/2014/main" id="{4DE7D47D-2A60-C145-8BB8-EC952DAADB20}"/>
                </a:ext>
              </a:extLst>
            </p:cNvPr>
            <p:cNvCxnSpPr>
              <a:cxnSpLocks/>
              <a:stCxn id="141" idx="2"/>
              <a:endCxn id="156" idx="0"/>
            </p:cNvCxnSpPr>
            <p:nvPr/>
          </p:nvCxnSpPr>
          <p:spPr>
            <a:xfrm>
              <a:off x="9701868" y="5028118"/>
              <a:ext cx="4567" cy="333932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1" name="Rounded Rectangle 160">
              <a:extLst>
                <a:ext uri="{FF2B5EF4-FFF2-40B4-BE49-F238E27FC236}">
                  <a16:creationId xmlns:a16="http://schemas.microsoft.com/office/drawing/2014/main" id="{F01D4C5F-A216-7945-83FF-3A9D05AD8288}"/>
                </a:ext>
              </a:extLst>
            </p:cNvPr>
            <p:cNvSpPr/>
            <p:nvPr/>
          </p:nvSpPr>
          <p:spPr>
            <a:xfrm>
              <a:off x="4397284" y="5358195"/>
              <a:ext cx="1211410" cy="337775"/>
            </a:xfrm>
            <a:prstGeom prst="roundRect">
              <a:avLst/>
            </a:prstGeom>
            <a:solidFill>
              <a:srgbClr val="FFF2CC">
                <a:alpha val="85098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sz="2800" dirty="0">
                <a:solidFill>
                  <a:schemeClr val="tx1"/>
                </a:solidFill>
              </a:endParaRPr>
            </a:p>
          </p:txBody>
        </p:sp>
        <p:sp>
          <p:nvSpPr>
            <p:cNvPr id="2162" name="TextBox 161">
              <a:extLst>
                <a:ext uri="{FF2B5EF4-FFF2-40B4-BE49-F238E27FC236}">
                  <a16:creationId xmlns:a16="http://schemas.microsoft.com/office/drawing/2014/main" id="{62678888-856A-0F43-83B9-EBAE3CC1D3EA}"/>
                </a:ext>
              </a:extLst>
            </p:cNvPr>
            <p:cNvSpPr txBox="1"/>
            <p:nvPr/>
          </p:nvSpPr>
          <p:spPr>
            <a:xfrm>
              <a:off x="4368747" y="5345183"/>
              <a:ext cx="12971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N" sz="900" dirty="0">
                  <a:latin typeface="Chalkboard" panose="03050602040202020205" pitchFamily="66" charset="77"/>
                </a:rPr>
                <a:t>&lt;think&gt;</a:t>
              </a:r>
              <a:r>
                <a:rPr lang="en-US" altLang="zh-CN" sz="900" dirty="0">
                  <a:latin typeface="Chalkboard" panose="03050602040202020205" pitchFamily="66" charset="77"/>
                </a:rPr>
                <a:t>…&lt;/think&gt;</a:t>
              </a:r>
            </a:p>
            <a:p>
              <a:r>
                <a:rPr lang="en-US" sz="900" dirty="0">
                  <a:latin typeface="Chalkboard" panose="03050602040202020205" pitchFamily="66" charset="77"/>
                </a:rPr>
                <a:t>&lt;answer&gt;…&lt;/answer&gt;</a:t>
              </a:r>
              <a:endParaRPr lang="en-CN" sz="900" dirty="0">
                <a:latin typeface="Chalkboard" panose="03050602040202020205" pitchFamily="66" charset="77"/>
              </a:endParaRPr>
            </a:p>
          </p:txBody>
        </p:sp>
        <p:pic>
          <p:nvPicPr>
            <p:cNvPr id="2164" name="Picture 16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8C1FFEA8-19E5-FE44-97F9-40DDF792A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48028" y="5327635"/>
              <a:ext cx="242311" cy="242311"/>
            </a:xfrm>
            <a:prstGeom prst="rect">
              <a:avLst/>
            </a:prstGeom>
          </p:spPr>
        </p:pic>
        <p:sp>
          <p:nvSpPr>
            <p:cNvPr id="2165" name="Rounded Rectangle 164">
              <a:extLst>
                <a:ext uri="{FF2B5EF4-FFF2-40B4-BE49-F238E27FC236}">
                  <a16:creationId xmlns:a16="http://schemas.microsoft.com/office/drawing/2014/main" id="{721D33B7-51F2-6E46-AE49-D70C6E3F710B}"/>
                </a:ext>
              </a:extLst>
            </p:cNvPr>
            <p:cNvSpPr/>
            <p:nvPr/>
          </p:nvSpPr>
          <p:spPr>
            <a:xfrm>
              <a:off x="7085699" y="5271355"/>
              <a:ext cx="812797" cy="52016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sz="1100" dirty="0">
                <a:solidFill>
                  <a:schemeClr val="tx1"/>
                </a:solidFill>
                <a:latin typeface="Chalkboard" panose="03050602040202020205" pitchFamily="66" charset="77"/>
              </a:endParaRPr>
            </a:p>
          </p:txBody>
        </p:sp>
        <p:pic>
          <p:nvPicPr>
            <p:cNvPr id="2167" name="Graphic 166">
              <a:extLst>
                <a:ext uri="{FF2B5EF4-FFF2-40B4-BE49-F238E27FC236}">
                  <a16:creationId xmlns:a16="http://schemas.microsoft.com/office/drawing/2014/main" id="{792A1DAB-A148-FC43-AA5E-C78A31657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84323" y="5271355"/>
              <a:ext cx="242310" cy="242310"/>
            </a:xfrm>
            <a:prstGeom prst="rect">
              <a:avLst/>
            </a:prstGeom>
          </p:spPr>
        </p:pic>
        <p:pic>
          <p:nvPicPr>
            <p:cNvPr id="2169" name="Graphic 168">
              <a:extLst>
                <a:ext uri="{FF2B5EF4-FFF2-40B4-BE49-F238E27FC236}">
                  <a16:creationId xmlns:a16="http://schemas.microsoft.com/office/drawing/2014/main" id="{C4ED6F93-52B2-724D-9EE2-DB96CC161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91305" y="5515401"/>
              <a:ext cx="242310" cy="242310"/>
            </a:xfrm>
            <a:prstGeom prst="rect">
              <a:avLst/>
            </a:prstGeom>
          </p:spPr>
        </p:pic>
        <p:cxnSp>
          <p:nvCxnSpPr>
            <p:cNvPr id="2197" name="Straight Arrow Connector 196">
              <a:extLst>
                <a:ext uri="{FF2B5EF4-FFF2-40B4-BE49-F238E27FC236}">
                  <a16:creationId xmlns:a16="http://schemas.microsoft.com/office/drawing/2014/main" id="{246D2946-F597-D04C-B996-F0A64A0DAF69}"/>
                </a:ext>
              </a:extLst>
            </p:cNvPr>
            <p:cNvCxnSpPr>
              <a:cxnSpLocks/>
            </p:cNvCxnSpPr>
            <p:nvPr/>
          </p:nvCxnSpPr>
          <p:spPr>
            <a:xfrm>
              <a:off x="5011882" y="4131963"/>
              <a:ext cx="0" cy="570955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1" name="Straight Arrow Connector 200">
              <a:extLst>
                <a:ext uri="{FF2B5EF4-FFF2-40B4-BE49-F238E27FC236}">
                  <a16:creationId xmlns:a16="http://schemas.microsoft.com/office/drawing/2014/main" id="{FA241DBD-A268-044B-9533-0F8B1DBDF52E}"/>
                </a:ext>
              </a:extLst>
            </p:cNvPr>
            <p:cNvCxnSpPr>
              <a:cxnSpLocks/>
              <a:stCxn id="157" idx="1"/>
            </p:cNvCxnSpPr>
            <p:nvPr/>
          </p:nvCxnSpPr>
          <p:spPr>
            <a:xfrm flipH="1">
              <a:off x="7891001" y="5529849"/>
              <a:ext cx="775680" cy="158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4" name="Straight Arrow Connector 203">
              <a:extLst>
                <a:ext uri="{FF2B5EF4-FFF2-40B4-BE49-F238E27FC236}">
                  <a16:creationId xmlns:a16="http://schemas.microsoft.com/office/drawing/2014/main" id="{40FF2B75-7A2D-8044-A866-C3AC28B23B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0931" y="5532821"/>
              <a:ext cx="1455393" cy="3602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7" name="Straight Arrow Connector 206">
              <a:extLst>
                <a:ext uri="{FF2B5EF4-FFF2-40B4-BE49-F238E27FC236}">
                  <a16:creationId xmlns:a16="http://schemas.microsoft.com/office/drawing/2014/main" id="{B4911757-3D7B-E344-88B9-A0BECA8B4ECE}"/>
                </a:ext>
              </a:extLst>
            </p:cNvPr>
            <p:cNvCxnSpPr>
              <a:cxnSpLocks/>
              <a:stCxn id="165" idx="2"/>
              <a:endCxn id="113" idx="0"/>
            </p:cNvCxnSpPr>
            <p:nvPr/>
          </p:nvCxnSpPr>
          <p:spPr>
            <a:xfrm>
              <a:off x="7492098" y="5791515"/>
              <a:ext cx="572" cy="34143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10" name="TextBox 209">
              <a:extLst>
                <a:ext uri="{FF2B5EF4-FFF2-40B4-BE49-F238E27FC236}">
                  <a16:creationId xmlns:a16="http://schemas.microsoft.com/office/drawing/2014/main" id="{81D21E7A-586D-C94D-B957-4EE174719FD9}"/>
                </a:ext>
              </a:extLst>
            </p:cNvPr>
            <p:cNvSpPr txBox="1"/>
            <p:nvPr/>
          </p:nvSpPr>
          <p:spPr>
            <a:xfrm>
              <a:off x="7110607" y="5753998"/>
              <a:ext cx="13362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latin typeface="Chalkboard" panose="03050602040202020205" pitchFamily="66" charset="77"/>
                </a:rPr>
                <a:t>LLM Judge</a:t>
              </a:r>
              <a:endParaRPr lang="en-CN" sz="1100" b="1" dirty="0">
                <a:latin typeface="Chalkboard" panose="03050602040202020205" pitchFamily="66" charset="77"/>
              </a:endParaRPr>
            </a:p>
          </p:txBody>
        </p:sp>
        <p:cxnSp>
          <p:nvCxnSpPr>
            <p:cNvPr id="2220" name="Straight Arrow Connector 219">
              <a:extLst>
                <a:ext uri="{FF2B5EF4-FFF2-40B4-BE49-F238E27FC236}">
                  <a16:creationId xmlns:a16="http://schemas.microsoft.com/office/drawing/2014/main" id="{AEB9A279-DBB8-2C44-9D82-65ABEA5A9859}"/>
                </a:ext>
              </a:extLst>
            </p:cNvPr>
            <p:cNvCxnSpPr>
              <a:cxnSpLocks/>
              <a:stCxn id="229" idx="3"/>
            </p:cNvCxnSpPr>
            <p:nvPr/>
          </p:nvCxnSpPr>
          <p:spPr>
            <a:xfrm>
              <a:off x="10062888" y="3537391"/>
              <a:ext cx="257433" cy="105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29" name="Rectangle 228">
              <a:extLst>
                <a:ext uri="{FF2B5EF4-FFF2-40B4-BE49-F238E27FC236}">
                  <a16:creationId xmlns:a16="http://schemas.microsoft.com/office/drawing/2014/main" id="{3E872D99-6F39-E243-A5CA-8E1CDA72B4BC}"/>
                </a:ext>
              </a:extLst>
            </p:cNvPr>
            <p:cNvSpPr/>
            <p:nvPr/>
          </p:nvSpPr>
          <p:spPr>
            <a:xfrm>
              <a:off x="9181600" y="3312776"/>
              <a:ext cx="881288" cy="4492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Group</a:t>
              </a:r>
            </a:p>
            <a:p>
              <a:pPr algn="ctr"/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Normalize</a:t>
              </a:r>
            </a:p>
          </p:txBody>
        </p:sp>
        <p:sp>
          <p:nvSpPr>
            <p:cNvPr id="2230" name="Rectangle 229">
              <a:extLst>
                <a:ext uri="{FF2B5EF4-FFF2-40B4-BE49-F238E27FC236}">
                  <a16:creationId xmlns:a16="http://schemas.microsoft.com/office/drawing/2014/main" id="{28222407-2E2A-544B-9E26-5A773D5A9391}"/>
                </a:ext>
              </a:extLst>
            </p:cNvPr>
            <p:cNvSpPr/>
            <p:nvPr/>
          </p:nvSpPr>
          <p:spPr>
            <a:xfrm>
              <a:off x="9178473" y="6478693"/>
              <a:ext cx="881288" cy="4492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Group</a:t>
              </a:r>
            </a:p>
            <a:p>
              <a:pPr algn="ctr"/>
              <a:r>
                <a:rPr lang="en-CN" sz="10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Normalize</a:t>
              </a:r>
            </a:p>
          </p:txBody>
        </p:sp>
        <p:cxnSp>
          <p:nvCxnSpPr>
            <p:cNvPr id="2235" name="Straight Arrow Connector 234">
              <a:extLst>
                <a:ext uri="{FF2B5EF4-FFF2-40B4-BE49-F238E27FC236}">
                  <a16:creationId xmlns:a16="http://schemas.microsoft.com/office/drawing/2014/main" id="{F64C36C9-8695-264E-8A23-2841B63CF3AE}"/>
                </a:ext>
              </a:extLst>
            </p:cNvPr>
            <p:cNvCxnSpPr>
              <a:cxnSpLocks/>
            </p:cNvCxnSpPr>
            <p:nvPr/>
          </p:nvCxnSpPr>
          <p:spPr>
            <a:xfrm>
              <a:off x="8912458" y="3537393"/>
              <a:ext cx="257433" cy="105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9" name="Straight Arrow Connector 238">
              <a:extLst>
                <a:ext uri="{FF2B5EF4-FFF2-40B4-BE49-F238E27FC236}">
                  <a16:creationId xmlns:a16="http://schemas.microsoft.com/office/drawing/2014/main" id="{42086026-E084-0B4D-897A-7DFC855B6DE3}"/>
                </a:ext>
              </a:extLst>
            </p:cNvPr>
            <p:cNvCxnSpPr>
              <a:cxnSpLocks/>
            </p:cNvCxnSpPr>
            <p:nvPr/>
          </p:nvCxnSpPr>
          <p:spPr>
            <a:xfrm>
              <a:off x="8908381" y="6703934"/>
              <a:ext cx="257433" cy="105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0" name="Straight Arrow Connector 239">
              <a:extLst>
                <a:ext uri="{FF2B5EF4-FFF2-40B4-BE49-F238E27FC236}">
                  <a16:creationId xmlns:a16="http://schemas.microsoft.com/office/drawing/2014/main" id="{EBF27BEB-51E7-CB4F-982D-D8427B446220}"/>
                </a:ext>
              </a:extLst>
            </p:cNvPr>
            <p:cNvCxnSpPr>
              <a:cxnSpLocks/>
            </p:cNvCxnSpPr>
            <p:nvPr/>
          </p:nvCxnSpPr>
          <p:spPr>
            <a:xfrm>
              <a:off x="10059761" y="6705163"/>
              <a:ext cx="257433" cy="105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1" name="Straight Arrow Connector 240">
              <a:extLst>
                <a:ext uri="{FF2B5EF4-FFF2-40B4-BE49-F238E27FC236}">
                  <a16:creationId xmlns:a16="http://schemas.microsoft.com/office/drawing/2014/main" id="{1E622F12-11FE-764D-8305-B6DC95BCF38A}"/>
                </a:ext>
              </a:extLst>
            </p:cNvPr>
            <p:cNvCxnSpPr>
              <a:cxnSpLocks/>
            </p:cNvCxnSpPr>
            <p:nvPr/>
          </p:nvCxnSpPr>
          <p:spPr>
            <a:xfrm>
              <a:off x="8070395" y="3111317"/>
              <a:ext cx="0" cy="86400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3" name="Straight Arrow Connector 242">
              <a:extLst>
                <a:ext uri="{FF2B5EF4-FFF2-40B4-BE49-F238E27FC236}">
                  <a16:creationId xmlns:a16="http://schemas.microsoft.com/office/drawing/2014/main" id="{B6A5DEFF-5EAC-C84B-A49D-DB2BA18D8532}"/>
                </a:ext>
              </a:extLst>
            </p:cNvPr>
            <p:cNvCxnSpPr>
              <a:cxnSpLocks/>
            </p:cNvCxnSpPr>
            <p:nvPr/>
          </p:nvCxnSpPr>
          <p:spPr>
            <a:xfrm>
              <a:off x="7967434" y="3111317"/>
              <a:ext cx="97659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6" name="Straight Arrow Connector 245">
              <a:extLst>
                <a:ext uri="{FF2B5EF4-FFF2-40B4-BE49-F238E27FC236}">
                  <a16:creationId xmlns:a16="http://schemas.microsoft.com/office/drawing/2014/main" id="{C83F72A1-AB86-C345-BCFC-AFD6A67DFDAA}"/>
                </a:ext>
              </a:extLst>
            </p:cNvPr>
            <p:cNvCxnSpPr>
              <a:cxnSpLocks/>
            </p:cNvCxnSpPr>
            <p:nvPr/>
          </p:nvCxnSpPr>
          <p:spPr>
            <a:xfrm>
              <a:off x="7963433" y="3536492"/>
              <a:ext cx="97659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7" name="Straight Arrow Connector 246">
              <a:extLst>
                <a:ext uri="{FF2B5EF4-FFF2-40B4-BE49-F238E27FC236}">
                  <a16:creationId xmlns:a16="http://schemas.microsoft.com/office/drawing/2014/main" id="{41C89786-D4D5-A740-90D9-B30E11594DE7}"/>
                </a:ext>
              </a:extLst>
            </p:cNvPr>
            <p:cNvCxnSpPr>
              <a:cxnSpLocks/>
            </p:cNvCxnSpPr>
            <p:nvPr/>
          </p:nvCxnSpPr>
          <p:spPr>
            <a:xfrm>
              <a:off x="7959902" y="3965758"/>
              <a:ext cx="11811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8" name="Straight Arrow Connector 247">
              <a:extLst>
                <a:ext uri="{FF2B5EF4-FFF2-40B4-BE49-F238E27FC236}">
                  <a16:creationId xmlns:a16="http://schemas.microsoft.com/office/drawing/2014/main" id="{4CE4A0A6-B9D3-7B41-9791-DD8FCA212F36}"/>
                </a:ext>
              </a:extLst>
            </p:cNvPr>
            <p:cNvCxnSpPr>
              <a:cxnSpLocks/>
            </p:cNvCxnSpPr>
            <p:nvPr/>
          </p:nvCxnSpPr>
          <p:spPr>
            <a:xfrm>
              <a:off x="8070252" y="3535441"/>
              <a:ext cx="207068" cy="105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0" name="Straight Arrow Connector 249">
              <a:extLst>
                <a:ext uri="{FF2B5EF4-FFF2-40B4-BE49-F238E27FC236}">
                  <a16:creationId xmlns:a16="http://schemas.microsoft.com/office/drawing/2014/main" id="{D57F20F5-12FC-634A-AE8E-550081DCC341}"/>
                </a:ext>
              </a:extLst>
            </p:cNvPr>
            <p:cNvCxnSpPr>
              <a:cxnSpLocks/>
            </p:cNvCxnSpPr>
            <p:nvPr/>
          </p:nvCxnSpPr>
          <p:spPr>
            <a:xfrm>
              <a:off x="8070252" y="6268812"/>
              <a:ext cx="0" cy="88701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1" name="Straight Arrow Connector 250">
              <a:extLst>
                <a:ext uri="{FF2B5EF4-FFF2-40B4-BE49-F238E27FC236}">
                  <a16:creationId xmlns:a16="http://schemas.microsoft.com/office/drawing/2014/main" id="{D4FB2D28-8EC8-5F43-8B81-A7895F23264F}"/>
                </a:ext>
              </a:extLst>
            </p:cNvPr>
            <p:cNvCxnSpPr>
              <a:cxnSpLocks/>
            </p:cNvCxnSpPr>
            <p:nvPr/>
          </p:nvCxnSpPr>
          <p:spPr>
            <a:xfrm>
              <a:off x="7963290" y="6276315"/>
              <a:ext cx="97659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2" name="Straight Arrow Connector 251">
              <a:extLst>
                <a:ext uri="{FF2B5EF4-FFF2-40B4-BE49-F238E27FC236}">
                  <a16:creationId xmlns:a16="http://schemas.microsoft.com/office/drawing/2014/main" id="{77F2C7C0-0B85-6447-9128-DB6F238B5F1D}"/>
                </a:ext>
              </a:extLst>
            </p:cNvPr>
            <p:cNvCxnSpPr>
              <a:cxnSpLocks/>
            </p:cNvCxnSpPr>
            <p:nvPr/>
          </p:nvCxnSpPr>
          <p:spPr>
            <a:xfrm>
              <a:off x="7963290" y="6708415"/>
              <a:ext cx="97659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3" name="Straight Arrow Connector 252">
              <a:extLst>
                <a:ext uri="{FF2B5EF4-FFF2-40B4-BE49-F238E27FC236}">
                  <a16:creationId xmlns:a16="http://schemas.microsoft.com/office/drawing/2014/main" id="{665385C2-D2D8-7440-8380-2A096AE479B0}"/>
                </a:ext>
              </a:extLst>
            </p:cNvPr>
            <p:cNvCxnSpPr>
              <a:cxnSpLocks/>
            </p:cNvCxnSpPr>
            <p:nvPr/>
          </p:nvCxnSpPr>
          <p:spPr>
            <a:xfrm>
              <a:off x="7958976" y="7157705"/>
              <a:ext cx="119036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4" name="Straight Arrow Connector 253">
              <a:extLst>
                <a:ext uri="{FF2B5EF4-FFF2-40B4-BE49-F238E27FC236}">
                  <a16:creationId xmlns:a16="http://schemas.microsoft.com/office/drawing/2014/main" id="{DC83B7BE-CE1F-9C41-A67D-A115A90DE2E5}"/>
                </a:ext>
              </a:extLst>
            </p:cNvPr>
            <p:cNvCxnSpPr>
              <a:cxnSpLocks/>
            </p:cNvCxnSpPr>
            <p:nvPr/>
          </p:nvCxnSpPr>
          <p:spPr>
            <a:xfrm>
              <a:off x="8070109" y="6707366"/>
              <a:ext cx="207068" cy="105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85" name="TextBox 284">
              <a:extLst>
                <a:ext uri="{FF2B5EF4-FFF2-40B4-BE49-F238E27FC236}">
                  <a16:creationId xmlns:a16="http://schemas.microsoft.com/office/drawing/2014/main" id="{94D1444F-D296-974D-B6A5-DFEB06601DC9}"/>
                </a:ext>
              </a:extLst>
            </p:cNvPr>
            <p:cNvSpPr txBox="1"/>
            <p:nvPr/>
          </p:nvSpPr>
          <p:spPr>
            <a:xfrm>
              <a:off x="8542584" y="4176916"/>
              <a:ext cx="23242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latin typeface="Chalkboard" panose="03050602040202020205" pitchFamily="66" charset="77"/>
                  <a:cs typeface="Calibri" panose="020F0502020204030204" pitchFamily="34" charset="0"/>
                </a:rPr>
                <a:t>Rollout Archive</a:t>
              </a:r>
              <a:endParaRPr lang="en-CN" sz="11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88" name="Rounded Rectangle 287">
              <a:extLst>
                <a:ext uri="{FF2B5EF4-FFF2-40B4-BE49-F238E27FC236}">
                  <a16:creationId xmlns:a16="http://schemas.microsoft.com/office/drawing/2014/main" id="{48CCD4DF-C460-0542-9C07-7C303E584430}"/>
                </a:ext>
              </a:extLst>
            </p:cNvPr>
            <p:cNvSpPr/>
            <p:nvPr/>
          </p:nvSpPr>
          <p:spPr>
            <a:xfrm>
              <a:off x="8590924" y="4610105"/>
              <a:ext cx="214709" cy="17162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7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2</a:t>
              </a:r>
            </a:p>
          </p:txBody>
        </p:sp>
        <p:sp>
          <p:nvSpPr>
            <p:cNvPr id="2289" name="Rounded Rectangle 288">
              <a:extLst>
                <a:ext uri="{FF2B5EF4-FFF2-40B4-BE49-F238E27FC236}">
                  <a16:creationId xmlns:a16="http://schemas.microsoft.com/office/drawing/2014/main" id="{743A71D0-FEFC-4540-997E-F07BEBAF05A6}"/>
                </a:ext>
              </a:extLst>
            </p:cNvPr>
            <p:cNvSpPr/>
            <p:nvPr/>
          </p:nvSpPr>
          <p:spPr>
            <a:xfrm>
              <a:off x="8585041" y="4412564"/>
              <a:ext cx="220593" cy="17440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80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1</a:t>
              </a:r>
            </a:p>
          </p:txBody>
        </p:sp>
        <p:sp>
          <p:nvSpPr>
            <p:cNvPr id="2292" name="Rounded Rectangle 291">
              <a:extLst>
                <a:ext uri="{FF2B5EF4-FFF2-40B4-BE49-F238E27FC236}">
                  <a16:creationId xmlns:a16="http://schemas.microsoft.com/office/drawing/2014/main" id="{6F01EF9A-AD34-234B-AC9A-2DCC225C49EA}"/>
                </a:ext>
              </a:extLst>
            </p:cNvPr>
            <p:cNvSpPr/>
            <p:nvPr/>
          </p:nvSpPr>
          <p:spPr>
            <a:xfrm>
              <a:off x="8805634" y="4411224"/>
              <a:ext cx="2022209" cy="176270"/>
            </a:xfrm>
            <a:prstGeom prst="roundRect">
              <a:avLst/>
            </a:prstGeom>
            <a:solidFill>
              <a:srgbClr val="FFF2CC">
                <a:alpha val="85098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sz="2800" dirty="0">
                <a:solidFill>
                  <a:schemeClr val="tx1"/>
                </a:solidFill>
              </a:endParaRPr>
            </a:p>
          </p:txBody>
        </p:sp>
        <p:sp>
          <p:nvSpPr>
            <p:cNvPr id="2293" name="TextBox 292">
              <a:extLst>
                <a:ext uri="{FF2B5EF4-FFF2-40B4-BE49-F238E27FC236}">
                  <a16:creationId xmlns:a16="http://schemas.microsoft.com/office/drawing/2014/main" id="{8A52A44C-23FE-0B45-B067-410C8BF35A56}"/>
                </a:ext>
              </a:extLst>
            </p:cNvPr>
            <p:cNvSpPr txBox="1"/>
            <p:nvPr/>
          </p:nvSpPr>
          <p:spPr>
            <a:xfrm>
              <a:off x="8728988" y="4395879"/>
              <a:ext cx="20560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N" sz="700" dirty="0">
                  <a:latin typeface="Chalkboard" panose="03050602040202020205" pitchFamily="66" charset="77"/>
                </a:rPr>
                <a:t>&lt;think&gt;</a:t>
              </a:r>
              <a:r>
                <a:rPr lang="en-US" altLang="zh-CN" sz="700" dirty="0">
                  <a:latin typeface="Chalkboard" panose="03050602040202020205" pitchFamily="66" charset="77"/>
                </a:rPr>
                <a:t>…</a:t>
              </a:r>
              <a:r>
                <a:rPr lang="en-US" altLang="zh-CN" sz="700" dirty="0">
                  <a:solidFill>
                    <a:schemeClr val="accent2">
                      <a:lumMod val="75000"/>
                    </a:schemeClr>
                  </a:solidFill>
                  <a:latin typeface="Chalkboard" panose="03050602040202020205" pitchFamily="66" charset="77"/>
                </a:rPr>
                <a:t>&lt;box&gt;[x1, y1, x2, y2]&lt;/box&gt;</a:t>
              </a:r>
              <a:r>
                <a:rPr lang="en-US" altLang="zh-CN" sz="700" dirty="0">
                  <a:latin typeface="Chalkboard" panose="03050602040202020205" pitchFamily="66" charset="77"/>
                </a:rPr>
                <a:t>…&lt;/think&gt;</a:t>
              </a:r>
              <a:endParaRPr lang="en-CN" sz="700" dirty="0">
                <a:latin typeface="Chalkboard" panose="03050602040202020205" pitchFamily="66" charset="77"/>
              </a:endParaRPr>
            </a:p>
          </p:txBody>
        </p:sp>
        <p:sp>
          <p:nvSpPr>
            <p:cNvPr id="2295" name="Rounded Rectangle 294">
              <a:extLst>
                <a:ext uri="{FF2B5EF4-FFF2-40B4-BE49-F238E27FC236}">
                  <a16:creationId xmlns:a16="http://schemas.microsoft.com/office/drawing/2014/main" id="{1B0F9AAE-D124-834F-A61E-AF0265F48019}"/>
                </a:ext>
              </a:extLst>
            </p:cNvPr>
            <p:cNvSpPr/>
            <p:nvPr/>
          </p:nvSpPr>
          <p:spPr>
            <a:xfrm>
              <a:off x="8805633" y="4607240"/>
              <a:ext cx="2022209" cy="176270"/>
            </a:xfrm>
            <a:prstGeom prst="roundRect">
              <a:avLst/>
            </a:prstGeom>
            <a:solidFill>
              <a:srgbClr val="FFF2CC">
                <a:alpha val="85098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sz="2800" dirty="0">
                <a:solidFill>
                  <a:schemeClr val="tx1"/>
                </a:solidFill>
              </a:endParaRPr>
            </a:p>
          </p:txBody>
        </p:sp>
        <p:sp>
          <p:nvSpPr>
            <p:cNvPr id="2297" name="TextBox 296">
              <a:extLst>
                <a:ext uri="{FF2B5EF4-FFF2-40B4-BE49-F238E27FC236}">
                  <a16:creationId xmlns:a16="http://schemas.microsoft.com/office/drawing/2014/main" id="{CBD0AE25-796E-404D-AE48-07A322E05217}"/>
                </a:ext>
              </a:extLst>
            </p:cNvPr>
            <p:cNvSpPr txBox="1"/>
            <p:nvPr/>
          </p:nvSpPr>
          <p:spPr>
            <a:xfrm>
              <a:off x="8734542" y="4594112"/>
              <a:ext cx="20560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N" sz="700" dirty="0">
                  <a:latin typeface="Chalkboard" panose="03050602040202020205" pitchFamily="66" charset="77"/>
                </a:rPr>
                <a:t>&lt;think&gt;</a:t>
              </a:r>
              <a:r>
                <a:rPr lang="en-US" altLang="zh-CN" sz="700" dirty="0">
                  <a:latin typeface="Chalkboard" panose="03050602040202020205" pitchFamily="66" charset="77"/>
                </a:rPr>
                <a:t>…obj</a:t>
              </a:r>
              <a:r>
                <a:rPr lang="en-US" altLang="zh-CN" sz="700" dirty="0">
                  <a:solidFill>
                    <a:schemeClr val="accent2">
                      <a:lumMod val="75000"/>
                    </a:schemeClr>
                  </a:solidFill>
                  <a:latin typeface="Chalkboard" panose="03050602040202020205" pitchFamily="66" charset="77"/>
                </a:rPr>
                <a:t>&lt;box&gt;[x1,y1,x2,y2]&lt;/box&gt;</a:t>
              </a:r>
              <a:r>
                <a:rPr lang="en-US" altLang="zh-CN" sz="700" dirty="0">
                  <a:latin typeface="Chalkboard" panose="03050602040202020205" pitchFamily="66" charset="77"/>
                </a:rPr>
                <a:t>…&lt;/think&gt;</a:t>
              </a:r>
              <a:endParaRPr lang="en-CN" sz="700" dirty="0">
                <a:latin typeface="Chalkboard" panose="03050602040202020205" pitchFamily="66" charset="77"/>
              </a:endParaRPr>
            </a:p>
          </p:txBody>
        </p:sp>
        <p:sp>
          <p:nvSpPr>
            <p:cNvPr id="2298" name="Rounded Rectangle 297">
              <a:extLst>
                <a:ext uri="{FF2B5EF4-FFF2-40B4-BE49-F238E27FC236}">
                  <a16:creationId xmlns:a16="http://schemas.microsoft.com/office/drawing/2014/main" id="{DCE3FC80-6E38-184E-BA5B-BF0730811374}"/>
                </a:ext>
              </a:extLst>
            </p:cNvPr>
            <p:cNvSpPr/>
            <p:nvPr/>
          </p:nvSpPr>
          <p:spPr>
            <a:xfrm>
              <a:off x="8590220" y="4807910"/>
              <a:ext cx="214709" cy="17162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N" sz="750" dirty="0">
                  <a:solidFill>
                    <a:schemeClr val="tx1"/>
                  </a:solidFill>
                  <a:latin typeface="Chalkboard" panose="03050602040202020205" pitchFamily="66" charset="77"/>
                </a:rPr>
                <a:t>…</a:t>
              </a:r>
            </a:p>
          </p:txBody>
        </p:sp>
        <p:sp>
          <p:nvSpPr>
            <p:cNvPr id="2300" name="Rounded Rectangle 299">
              <a:extLst>
                <a:ext uri="{FF2B5EF4-FFF2-40B4-BE49-F238E27FC236}">
                  <a16:creationId xmlns:a16="http://schemas.microsoft.com/office/drawing/2014/main" id="{AED0F8B8-FEED-8049-9BF1-6B9FA10D0A67}"/>
                </a:ext>
              </a:extLst>
            </p:cNvPr>
            <p:cNvSpPr/>
            <p:nvPr/>
          </p:nvSpPr>
          <p:spPr>
            <a:xfrm>
              <a:off x="8805633" y="4805258"/>
              <a:ext cx="2022209" cy="176270"/>
            </a:xfrm>
            <a:prstGeom prst="roundRect">
              <a:avLst/>
            </a:prstGeom>
            <a:solidFill>
              <a:srgbClr val="FFF2CC">
                <a:alpha val="85098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sz="2800" dirty="0">
                <a:solidFill>
                  <a:schemeClr val="tx1"/>
                </a:solidFill>
              </a:endParaRPr>
            </a:p>
          </p:txBody>
        </p:sp>
        <p:sp>
          <p:nvSpPr>
            <p:cNvPr id="2303" name="TextBox 302">
              <a:extLst>
                <a:ext uri="{FF2B5EF4-FFF2-40B4-BE49-F238E27FC236}">
                  <a16:creationId xmlns:a16="http://schemas.microsoft.com/office/drawing/2014/main" id="{3257E277-95FB-5546-81D4-82AFC84C5852}"/>
                </a:ext>
              </a:extLst>
            </p:cNvPr>
            <p:cNvSpPr txBox="1"/>
            <p:nvPr/>
          </p:nvSpPr>
          <p:spPr>
            <a:xfrm>
              <a:off x="8728987" y="4790428"/>
              <a:ext cx="20560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>
                  <a:latin typeface="Chalkboard" panose="03050602040202020205" pitchFamily="66" charset="77"/>
                </a:rPr>
                <a:t>……</a:t>
              </a:r>
              <a:endParaRPr lang="en-CN" sz="700" dirty="0">
                <a:latin typeface="Chalkboard" panose="03050602040202020205" pitchFamily="66" charset="77"/>
              </a:endParaRPr>
            </a:p>
          </p:txBody>
        </p:sp>
        <p:sp>
          <p:nvSpPr>
            <p:cNvPr id="2306" name="Rounded Rectangle 305">
              <a:extLst>
                <a:ext uri="{FF2B5EF4-FFF2-40B4-BE49-F238E27FC236}">
                  <a16:creationId xmlns:a16="http://schemas.microsoft.com/office/drawing/2014/main" id="{042E9E41-0092-B940-91E2-B6C587A0A9FF}"/>
                </a:ext>
              </a:extLst>
            </p:cNvPr>
            <p:cNvSpPr/>
            <p:nvPr/>
          </p:nvSpPr>
          <p:spPr>
            <a:xfrm>
              <a:off x="948577" y="2965173"/>
              <a:ext cx="2946483" cy="159880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1050" dirty="0">
                  <a:solidFill>
                    <a:schemeClr val="tx1"/>
                  </a:solidFill>
                  <a:latin typeface="Chalkboard" panose="03050602040202020205" pitchFamily="66" charset="77"/>
                  <a:cs typeface="Times New Roman" panose="02020603050405020304" pitchFamily="18" charset="0"/>
                </a:rPr>
                <a:t>The reasoning process and answer are enclosed within &lt;think&gt; &lt;/think&gt; and &lt;answer&gt; &lt;/answer&gt; tags, respectively. When referring to particular objects in the reasoning process, the assistant MUST localize the object with bounding box coordinates between &lt;box&gt; and &lt;/box&gt; (e.g., &lt;box&gt;[x1,y1,x2,y2]&lt;/box&gt;). </a:t>
              </a:r>
            </a:p>
          </p:txBody>
        </p:sp>
        <p:sp>
          <p:nvSpPr>
            <p:cNvPr id="2307" name="Rounded Rectangle 306">
              <a:extLst>
                <a:ext uri="{FF2B5EF4-FFF2-40B4-BE49-F238E27FC236}">
                  <a16:creationId xmlns:a16="http://schemas.microsoft.com/office/drawing/2014/main" id="{73D0621A-6551-3641-8883-DB2B6F8707E4}"/>
                </a:ext>
              </a:extLst>
            </p:cNvPr>
            <p:cNvSpPr/>
            <p:nvPr/>
          </p:nvSpPr>
          <p:spPr>
            <a:xfrm>
              <a:off x="948577" y="5845685"/>
              <a:ext cx="2946484" cy="148042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1050" dirty="0">
                  <a:solidFill>
                    <a:schemeClr val="tx1"/>
                  </a:solidFill>
                  <a:latin typeface="Chalkboard" panose="03050602040202020205" pitchFamily="66" charset="77"/>
                  <a:cs typeface="Times New Roman" panose="02020603050405020304" pitchFamily="18" charset="0"/>
                </a:rPr>
                <a:t>The reasoning process and answer are enclosed within &lt;think&gt; &lt;/think&gt; and &lt;answer&gt; &lt;/answer&gt; tags, respectively, i.e., &lt;think&gt; reasoning process here &lt;/think&gt; &lt;answer&gt; answer here &lt;/answer&gt;.</a:t>
              </a:r>
              <a:endParaRPr lang="en-CN" sz="1050" dirty="0">
                <a:solidFill>
                  <a:schemeClr val="tx1"/>
                </a:solidFill>
                <a:latin typeface="Chalkboard" panose="03050602040202020205" pitchFamily="66" charset="77"/>
                <a:cs typeface="Times New Roman" panose="02020603050405020304" pitchFamily="18" charset="0"/>
              </a:endParaRPr>
            </a:p>
          </p:txBody>
        </p:sp>
        <p:cxnSp>
          <p:nvCxnSpPr>
            <p:cNvPr id="2308" name="Straight Arrow Connector 307">
              <a:extLst>
                <a:ext uri="{FF2B5EF4-FFF2-40B4-BE49-F238E27FC236}">
                  <a16:creationId xmlns:a16="http://schemas.microsoft.com/office/drawing/2014/main" id="{C18E6051-A69D-AD4F-A419-E5B3D7534668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3117329" y="4575822"/>
              <a:ext cx="1" cy="315312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0" name="Straight Arrow Connector 309">
              <a:extLst>
                <a:ext uri="{FF2B5EF4-FFF2-40B4-BE49-F238E27FC236}">
                  <a16:creationId xmlns:a16="http://schemas.microsoft.com/office/drawing/2014/main" id="{223CBD9D-2D2F-5D43-8697-700C2FF5EF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19578" y="5483556"/>
              <a:ext cx="0" cy="36212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15" name="TextBox 314">
              <a:extLst>
                <a:ext uri="{FF2B5EF4-FFF2-40B4-BE49-F238E27FC236}">
                  <a16:creationId xmlns:a16="http://schemas.microsoft.com/office/drawing/2014/main" id="{A17ED4AB-A9B2-854B-A819-6D60EED4B402}"/>
                </a:ext>
              </a:extLst>
            </p:cNvPr>
            <p:cNvSpPr txBox="1"/>
            <p:nvPr/>
          </p:nvSpPr>
          <p:spPr>
            <a:xfrm>
              <a:off x="943565" y="4553997"/>
              <a:ext cx="233679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100" b="1" dirty="0">
                  <a:latin typeface="Chalkboard" panose="03050602040202020205" pitchFamily="66" charset="77"/>
                </a:rPr>
                <a:t>Prompt of Grounded CoT</a:t>
              </a:r>
            </a:p>
          </p:txBody>
        </p:sp>
        <p:sp>
          <p:nvSpPr>
            <p:cNvPr id="2316" name="TextBox 315">
              <a:extLst>
                <a:ext uri="{FF2B5EF4-FFF2-40B4-BE49-F238E27FC236}">
                  <a16:creationId xmlns:a16="http://schemas.microsoft.com/office/drawing/2014/main" id="{39E1D3E0-6531-BE4C-A8CC-2338F0AE8E17}"/>
                </a:ext>
              </a:extLst>
            </p:cNvPr>
            <p:cNvSpPr txBox="1"/>
            <p:nvPr/>
          </p:nvSpPr>
          <p:spPr>
            <a:xfrm>
              <a:off x="886802" y="5590906"/>
              <a:ext cx="233679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100" b="1" dirty="0">
                  <a:latin typeface="Chalkboard" panose="03050602040202020205" pitchFamily="66" charset="77"/>
                </a:rPr>
                <a:t>Prompt of Textual CoT</a:t>
              </a:r>
            </a:p>
          </p:txBody>
        </p:sp>
        <p:sp>
          <p:nvSpPr>
            <p:cNvPr id="2129" name="Rounded Rectangle 128">
              <a:extLst>
                <a:ext uri="{FF2B5EF4-FFF2-40B4-BE49-F238E27FC236}">
                  <a16:creationId xmlns:a16="http://schemas.microsoft.com/office/drawing/2014/main" id="{59360CBE-D7D7-2040-BB7F-3F191A16481A}"/>
                </a:ext>
              </a:extLst>
            </p:cNvPr>
            <p:cNvSpPr/>
            <p:nvPr/>
          </p:nvSpPr>
          <p:spPr>
            <a:xfrm>
              <a:off x="4699061" y="6137638"/>
              <a:ext cx="625642" cy="11637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30" name="Rounded Rectangle 129">
              <a:extLst>
                <a:ext uri="{FF2B5EF4-FFF2-40B4-BE49-F238E27FC236}">
                  <a16:creationId xmlns:a16="http://schemas.microsoft.com/office/drawing/2014/main" id="{C6416EF9-4A3C-4D44-806C-62933B7539C5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81235" y="6228161"/>
              <a:ext cx="461294" cy="201673"/>
            </a:xfrm>
            <a:prstGeom prst="roundRect">
              <a:avLst/>
            </a:prstGeom>
            <a:blipFill>
              <a:blip r:embed="rId9"/>
              <a:stretch>
                <a:fillRect t="-5882" b="-5882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31" name="Rounded Rectangle 130">
              <a:extLst>
                <a:ext uri="{FF2B5EF4-FFF2-40B4-BE49-F238E27FC236}">
                  <a16:creationId xmlns:a16="http://schemas.microsoft.com/office/drawing/2014/main" id="{22A3F12E-5EC4-A14C-8D6D-3CE9C95B17D9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81235" y="6530637"/>
              <a:ext cx="461294" cy="201673"/>
            </a:xfrm>
            <a:prstGeom prst="roundRect">
              <a:avLst/>
            </a:prstGeom>
            <a:blipFill>
              <a:blip r:embed="rId10"/>
              <a:stretch>
                <a:fillRect b="-5556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34" name="TextBox 133">
              <a:extLst>
                <a:ext uri="{FF2B5EF4-FFF2-40B4-BE49-F238E27FC236}">
                  <a16:creationId xmlns:a16="http://schemas.microsoft.com/office/drawing/2014/main" id="{96AB2E71-5737-4F4E-8A6F-15CC8B2C10B3}"/>
                </a:ext>
              </a:extLst>
            </p:cNvPr>
            <p:cNvSpPr txBox="1"/>
            <p:nvPr/>
          </p:nvSpPr>
          <p:spPr>
            <a:xfrm>
              <a:off x="4691529" y="6705442"/>
              <a:ext cx="6331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200" dirty="0">
                  <a:latin typeface="Chalkboard" panose="03050602040202020205" pitchFamily="66" charset="77"/>
                </a:rPr>
                <a:t>…</a:t>
              </a:r>
            </a:p>
          </p:txBody>
        </p:sp>
        <p:sp>
          <p:nvSpPr>
            <p:cNvPr id="2135" name="Rounded Rectangle 134">
              <a:extLst>
                <a:ext uri="{FF2B5EF4-FFF2-40B4-BE49-F238E27FC236}">
                  <a16:creationId xmlns:a16="http://schemas.microsoft.com/office/drawing/2014/main" id="{419912A2-DCBD-3F44-A87E-28F1080840B9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77469" y="7002348"/>
              <a:ext cx="461294" cy="201673"/>
            </a:xfrm>
            <a:prstGeom prst="roundRect">
              <a:avLst/>
            </a:prstGeom>
            <a:blipFill>
              <a:blip r:embed="rId11"/>
              <a:stretch>
                <a:fillRect t="-5882" b="-5882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37" name="Rounded Rectangle 136">
              <a:extLst>
                <a:ext uri="{FF2B5EF4-FFF2-40B4-BE49-F238E27FC236}">
                  <a16:creationId xmlns:a16="http://schemas.microsoft.com/office/drawing/2014/main" id="{7876C3A0-6722-8C47-BADD-CA9AA375FA34}"/>
                </a:ext>
              </a:extLst>
            </p:cNvPr>
            <p:cNvSpPr/>
            <p:nvPr/>
          </p:nvSpPr>
          <p:spPr>
            <a:xfrm>
              <a:off x="8265954" y="2966979"/>
              <a:ext cx="625642" cy="11637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38" name="Rounded Rectangle 137">
              <a:extLst>
                <a:ext uri="{FF2B5EF4-FFF2-40B4-BE49-F238E27FC236}">
                  <a16:creationId xmlns:a16="http://schemas.microsoft.com/office/drawing/2014/main" id="{5B4D9584-48AF-2A4C-B001-1B770FC53335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348128" y="3057502"/>
              <a:ext cx="461294" cy="201673"/>
            </a:xfrm>
            <a:prstGeom prst="roundRect">
              <a:avLst/>
            </a:prstGeom>
            <a:blipFill>
              <a:blip r:embed="rId12"/>
              <a:stretch>
                <a:fillRect b="-5556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40" name="Rounded Rectangle 139">
              <a:extLst>
                <a:ext uri="{FF2B5EF4-FFF2-40B4-BE49-F238E27FC236}">
                  <a16:creationId xmlns:a16="http://schemas.microsoft.com/office/drawing/2014/main" id="{9F777B40-C570-FE4A-8642-3F0A5BA74EAA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348128" y="3359978"/>
              <a:ext cx="461294" cy="201673"/>
            </a:xfrm>
            <a:prstGeom prst="roundRect">
              <a:avLst/>
            </a:prstGeom>
            <a:blipFill>
              <a:blip r:embed="rId13"/>
              <a:stretch>
                <a:fillRect b="-11765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42" name="TextBox 141">
              <a:extLst>
                <a:ext uri="{FF2B5EF4-FFF2-40B4-BE49-F238E27FC236}">
                  <a16:creationId xmlns:a16="http://schemas.microsoft.com/office/drawing/2014/main" id="{8893FCF9-76F9-7140-AF40-034D0F5E6A4F}"/>
                </a:ext>
              </a:extLst>
            </p:cNvPr>
            <p:cNvSpPr txBox="1"/>
            <p:nvPr/>
          </p:nvSpPr>
          <p:spPr>
            <a:xfrm>
              <a:off x="8258422" y="3534783"/>
              <a:ext cx="6331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200" dirty="0">
                  <a:latin typeface="Chalkboard" panose="03050602040202020205" pitchFamily="66" charset="77"/>
                </a:rPr>
                <a:t>…</a:t>
              </a:r>
            </a:p>
          </p:txBody>
        </p:sp>
        <p:sp>
          <p:nvSpPr>
            <p:cNvPr id="2143" name="Rounded Rectangle 142">
              <a:extLst>
                <a:ext uri="{FF2B5EF4-FFF2-40B4-BE49-F238E27FC236}">
                  <a16:creationId xmlns:a16="http://schemas.microsoft.com/office/drawing/2014/main" id="{4AEBB57F-338D-A844-8C34-0DE14DACFA1E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344362" y="3831689"/>
              <a:ext cx="461294" cy="201673"/>
            </a:xfrm>
            <a:prstGeom prst="roundRect">
              <a:avLst/>
            </a:prstGeom>
            <a:blipFill>
              <a:blip r:embed="rId14"/>
              <a:stretch>
                <a:fillRect b="-5556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44" name="Rounded Rectangle 143">
              <a:extLst>
                <a:ext uri="{FF2B5EF4-FFF2-40B4-BE49-F238E27FC236}">
                  <a16:creationId xmlns:a16="http://schemas.microsoft.com/office/drawing/2014/main" id="{68CA3C32-0C76-C04B-9ECD-C99D332555B1}"/>
                </a:ext>
              </a:extLst>
            </p:cNvPr>
            <p:cNvSpPr/>
            <p:nvPr/>
          </p:nvSpPr>
          <p:spPr>
            <a:xfrm>
              <a:off x="8268454" y="6162384"/>
              <a:ext cx="625642" cy="11637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45" name="Rounded Rectangle 144">
              <a:extLst>
                <a:ext uri="{FF2B5EF4-FFF2-40B4-BE49-F238E27FC236}">
                  <a16:creationId xmlns:a16="http://schemas.microsoft.com/office/drawing/2014/main" id="{9A87BBF6-4347-2249-BB47-48F8E771AABF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350628" y="6252907"/>
              <a:ext cx="461294" cy="201673"/>
            </a:xfrm>
            <a:prstGeom prst="roundRect">
              <a:avLst/>
            </a:prstGeom>
            <a:blipFill>
              <a:blip r:embed="rId15"/>
              <a:stretch>
                <a:fillRect t="-5882" b="-5882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46" name="Rounded Rectangle 145">
              <a:extLst>
                <a:ext uri="{FF2B5EF4-FFF2-40B4-BE49-F238E27FC236}">
                  <a16:creationId xmlns:a16="http://schemas.microsoft.com/office/drawing/2014/main" id="{80D99D44-6A54-3E4B-B384-08AC0688E90A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350628" y="6555383"/>
              <a:ext cx="461294" cy="201673"/>
            </a:xfrm>
            <a:prstGeom prst="roundRect">
              <a:avLst/>
            </a:prstGeom>
            <a:blipFill>
              <a:blip r:embed="rId16"/>
              <a:stretch>
                <a:fillRect b="-5556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47" name="TextBox 146">
              <a:extLst>
                <a:ext uri="{FF2B5EF4-FFF2-40B4-BE49-F238E27FC236}">
                  <a16:creationId xmlns:a16="http://schemas.microsoft.com/office/drawing/2014/main" id="{D92740D1-24DA-6D47-8656-392B5D2E6C07}"/>
                </a:ext>
              </a:extLst>
            </p:cNvPr>
            <p:cNvSpPr txBox="1"/>
            <p:nvPr/>
          </p:nvSpPr>
          <p:spPr>
            <a:xfrm>
              <a:off x="8260922" y="6730188"/>
              <a:ext cx="6331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200" dirty="0">
                  <a:latin typeface="Chalkboard" panose="03050602040202020205" pitchFamily="66" charset="77"/>
                </a:rPr>
                <a:t>…</a:t>
              </a:r>
            </a:p>
          </p:txBody>
        </p:sp>
        <p:sp>
          <p:nvSpPr>
            <p:cNvPr id="2148" name="Rounded Rectangle 147">
              <a:extLst>
                <a:ext uri="{FF2B5EF4-FFF2-40B4-BE49-F238E27FC236}">
                  <a16:creationId xmlns:a16="http://schemas.microsoft.com/office/drawing/2014/main" id="{1099EABC-128E-C241-9E4F-3804A4417D1A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346862" y="7027094"/>
              <a:ext cx="461294" cy="201673"/>
            </a:xfrm>
            <a:prstGeom prst="roundRect">
              <a:avLst/>
            </a:prstGeom>
            <a:blipFill>
              <a:blip r:embed="rId17"/>
              <a:stretch>
                <a:fillRect b="-5556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49" name="Rounded Rectangle 148">
              <a:extLst>
                <a:ext uri="{FF2B5EF4-FFF2-40B4-BE49-F238E27FC236}">
                  <a16:creationId xmlns:a16="http://schemas.microsoft.com/office/drawing/2014/main" id="{00CCBEEE-30A3-1C40-BF4E-9E2B37755E34}"/>
                </a:ext>
              </a:extLst>
            </p:cNvPr>
            <p:cNvSpPr/>
            <p:nvPr/>
          </p:nvSpPr>
          <p:spPr>
            <a:xfrm>
              <a:off x="10314627" y="2968235"/>
              <a:ext cx="625642" cy="11637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50" name="Rounded Rectangle 149">
              <a:extLst>
                <a:ext uri="{FF2B5EF4-FFF2-40B4-BE49-F238E27FC236}">
                  <a16:creationId xmlns:a16="http://schemas.microsoft.com/office/drawing/2014/main" id="{A7BA17AC-867E-584F-A203-1E9DE979D5DF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0396801" y="3058758"/>
              <a:ext cx="461294" cy="201673"/>
            </a:xfrm>
            <a:prstGeom prst="roundRect">
              <a:avLst/>
            </a:prstGeom>
            <a:blipFill>
              <a:blip r:embed="rId18"/>
              <a:stretch>
                <a:fillRect b="-5556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52" name="Rounded Rectangle 151">
              <a:extLst>
                <a:ext uri="{FF2B5EF4-FFF2-40B4-BE49-F238E27FC236}">
                  <a16:creationId xmlns:a16="http://schemas.microsoft.com/office/drawing/2014/main" id="{7B6AA073-6C89-1F48-9E46-F25EE990FC99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0396801" y="3361234"/>
              <a:ext cx="461294" cy="201673"/>
            </a:xfrm>
            <a:prstGeom prst="roundRect">
              <a:avLst/>
            </a:prstGeom>
            <a:blipFill>
              <a:blip r:embed="rId19"/>
              <a:stretch>
                <a:fillRect b="-11765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53" name="TextBox 152">
              <a:extLst>
                <a:ext uri="{FF2B5EF4-FFF2-40B4-BE49-F238E27FC236}">
                  <a16:creationId xmlns:a16="http://schemas.microsoft.com/office/drawing/2014/main" id="{624968E0-D65B-8E40-8853-D9D306920CB1}"/>
                </a:ext>
              </a:extLst>
            </p:cNvPr>
            <p:cNvSpPr txBox="1"/>
            <p:nvPr/>
          </p:nvSpPr>
          <p:spPr>
            <a:xfrm>
              <a:off x="10307095" y="3536039"/>
              <a:ext cx="6331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200" dirty="0">
                  <a:latin typeface="Chalkboard" panose="03050602040202020205" pitchFamily="66" charset="77"/>
                </a:rPr>
                <a:t>…</a:t>
              </a:r>
            </a:p>
          </p:txBody>
        </p:sp>
        <p:sp>
          <p:nvSpPr>
            <p:cNvPr id="2155" name="Rounded Rectangle 154">
              <a:extLst>
                <a:ext uri="{FF2B5EF4-FFF2-40B4-BE49-F238E27FC236}">
                  <a16:creationId xmlns:a16="http://schemas.microsoft.com/office/drawing/2014/main" id="{9D737007-5020-524A-915D-F1EB7F9691C3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0393035" y="3832945"/>
              <a:ext cx="461294" cy="201673"/>
            </a:xfrm>
            <a:prstGeom prst="roundRect">
              <a:avLst/>
            </a:prstGeom>
            <a:blipFill>
              <a:blip r:embed="rId20"/>
              <a:stretch>
                <a:fillRect b="-5556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59" name="Rounded Rectangle 158">
              <a:extLst>
                <a:ext uri="{FF2B5EF4-FFF2-40B4-BE49-F238E27FC236}">
                  <a16:creationId xmlns:a16="http://schemas.microsoft.com/office/drawing/2014/main" id="{4946EEAB-9617-5D40-8EB9-18253568A699}"/>
                </a:ext>
              </a:extLst>
            </p:cNvPr>
            <p:cNvSpPr/>
            <p:nvPr/>
          </p:nvSpPr>
          <p:spPr>
            <a:xfrm>
              <a:off x="10327131" y="6121444"/>
              <a:ext cx="625642" cy="11637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60" name="Rounded Rectangle 159">
              <a:extLst>
                <a:ext uri="{FF2B5EF4-FFF2-40B4-BE49-F238E27FC236}">
                  <a16:creationId xmlns:a16="http://schemas.microsoft.com/office/drawing/2014/main" id="{DEC40BFD-8D85-204F-B550-2D686DC5B646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0409305" y="6211967"/>
              <a:ext cx="461294" cy="201673"/>
            </a:xfrm>
            <a:prstGeom prst="roundRect">
              <a:avLst/>
            </a:prstGeom>
            <a:blipFill>
              <a:blip r:embed="rId21"/>
              <a:stretch>
                <a:fillRect b="-5556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63" name="Rounded Rectangle 162">
              <a:extLst>
                <a:ext uri="{FF2B5EF4-FFF2-40B4-BE49-F238E27FC236}">
                  <a16:creationId xmlns:a16="http://schemas.microsoft.com/office/drawing/2014/main" id="{93BDF9EA-F3A5-5D4E-83F0-AF5E9846AD85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0409305" y="6514443"/>
              <a:ext cx="461294" cy="201673"/>
            </a:xfrm>
            <a:prstGeom prst="roundRect">
              <a:avLst/>
            </a:prstGeom>
            <a:blipFill>
              <a:blip r:embed="rId22"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166" name="TextBox 165">
              <a:extLst>
                <a:ext uri="{FF2B5EF4-FFF2-40B4-BE49-F238E27FC236}">
                  <a16:creationId xmlns:a16="http://schemas.microsoft.com/office/drawing/2014/main" id="{4473B780-53F5-244A-94B7-950882DF2EC6}"/>
                </a:ext>
              </a:extLst>
            </p:cNvPr>
            <p:cNvSpPr txBox="1"/>
            <p:nvPr/>
          </p:nvSpPr>
          <p:spPr>
            <a:xfrm>
              <a:off x="10319599" y="6689248"/>
              <a:ext cx="6331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200" dirty="0">
                  <a:latin typeface="Chalkboard" panose="03050602040202020205" pitchFamily="66" charset="77"/>
                </a:rPr>
                <a:t>…</a:t>
              </a:r>
            </a:p>
          </p:txBody>
        </p:sp>
        <p:sp>
          <p:nvSpPr>
            <p:cNvPr id="2168" name="Rounded Rectangle 167">
              <a:extLst>
                <a:ext uri="{FF2B5EF4-FFF2-40B4-BE49-F238E27FC236}">
                  <a16:creationId xmlns:a16="http://schemas.microsoft.com/office/drawing/2014/main" id="{5B3DE648-3875-0547-B774-6A4BF977BB83}"/>
                </a:ext>
              </a:extLst>
            </p:cNvPr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0405539" y="6986154"/>
              <a:ext cx="461294" cy="201673"/>
            </a:xfrm>
            <a:prstGeom prst="roundRect">
              <a:avLst/>
            </a:prstGeom>
            <a:blipFill>
              <a:blip r:embed="rId23"/>
              <a:stretch>
                <a:fillRect b="-5556"/>
              </a:stretch>
            </a:blipFill>
            <a:ln>
              <a:solidFill>
                <a:schemeClr val="tx1"/>
              </a:solidFill>
            </a:ln>
          </p:spPr>
          <p:txBody>
            <a:bodyPr/>
            <a:lstStyle/>
            <a:p>
              <a:r>
                <a:rPr lang="en-CN">
                  <a:noFill/>
                </a:rPr>
                <a:t> </a:t>
              </a:r>
            </a:p>
          </p:txBody>
        </p:sp>
        <p:sp>
          <p:nvSpPr>
            <p:cNvPr id="2008" name="TextBox 7">
              <a:extLst>
                <a:ext uri="{FF2B5EF4-FFF2-40B4-BE49-F238E27FC236}">
                  <a16:creationId xmlns:a16="http://schemas.microsoft.com/office/drawing/2014/main" id="{B43EA2F6-7239-B444-B2A7-0821080863A7}"/>
                </a:ext>
              </a:extLst>
            </p:cNvPr>
            <p:cNvSpPr txBox="1"/>
            <p:nvPr/>
          </p:nvSpPr>
          <p:spPr>
            <a:xfrm>
              <a:off x="5913643" y="4172645"/>
              <a:ext cx="175470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100" b="1" dirty="0">
                  <a:latin typeface="Chalkboard" panose="03050602040202020205" pitchFamily="66" charset="77"/>
                </a:rPr>
                <a:t>Select Rollout</a:t>
              </a:r>
            </a:p>
          </p:txBody>
        </p:sp>
        <p:cxnSp>
          <p:nvCxnSpPr>
            <p:cNvPr id="2177" name="Straight Arrow Connector 176">
              <a:extLst>
                <a:ext uri="{FF2B5EF4-FFF2-40B4-BE49-F238E27FC236}">
                  <a16:creationId xmlns:a16="http://schemas.microsoft.com/office/drawing/2014/main" id="{6D9ACCB7-156C-A542-880A-C422B239C577}"/>
                </a:ext>
              </a:extLst>
            </p:cNvPr>
            <p:cNvCxnSpPr>
              <a:cxnSpLocks/>
              <a:endCxn id="139" idx="1"/>
            </p:cNvCxnSpPr>
            <p:nvPr/>
          </p:nvCxnSpPr>
          <p:spPr>
            <a:xfrm>
              <a:off x="5019225" y="4702918"/>
              <a:ext cx="889663" cy="175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2" name="TextBox 121">
              <a:extLst>
                <a:ext uri="{FF2B5EF4-FFF2-40B4-BE49-F238E27FC236}">
                  <a16:creationId xmlns:a16="http://schemas.microsoft.com/office/drawing/2014/main" id="{C9CD285F-88C6-D248-8F2C-37F7E40886A7}"/>
                </a:ext>
              </a:extLst>
            </p:cNvPr>
            <p:cNvSpPr txBox="1"/>
            <p:nvPr/>
          </p:nvSpPr>
          <p:spPr>
            <a:xfrm>
              <a:off x="9005005" y="5670696"/>
              <a:ext cx="139829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100" dirty="0">
                  <a:latin typeface="Chalkboard" panose="03050602040202020205" pitchFamily="66" charset="77"/>
                </a:rPr>
                <a:t>Reference CoT</a:t>
              </a:r>
            </a:p>
          </p:txBody>
        </p:sp>
        <p:sp>
          <p:nvSpPr>
            <p:cNvPr id="2170" name="TextBox 169">
              <a:extLst>
                <a:ext uri="{FF2B5EF4-FFF2-40B4-BE49-F238E27FC236}">
                  <a16:creationId xmlns:a16="http://schemas.microsoft.com/office/drawing/2014/main" id="{DAE9FA26-BB7D-5342-B3BA-59AED7FDA0A6}"/>
                </a:ext>
              </a:extLst>
            </p:cNvPr>
            <p:cNvSpPr txBox="1"/>
            <p:nvPr/>
          </p:nvSpPr>
          <p:spPr>
            <a:xfrm>
              <a:off x="3796069" y="3090681"/>
              <a:ext cx="111790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100" b="1" dirty="0">
                  <a:latin typeface="Chalkboard" panose="03050602040202020205" pitchFamily="66" charset="77"/>
                </a:rPr>
                <a:t>Grounded</a:t>
              </a:r>
            </a:p>
            <a:p>
              <a:pPr algn="ctr"/>
              <a:r>
                <a:rPr lang="en-CN" sz="1100" b="1" dirty="0">
                  <a:latin typeface="Chalkboard" panose="03050602040202020205" pitchFamily="66" charset="77"/>
                </a:rPr>
                <a:t>Stream</a:t>
              </a:r>
            </a:p>
          </p:txBody>
        </p:sp>
        <p:sp>
          <p:nvSpPr>
            <p:cNvPr id="2171" name="TextBox 170">
              <a:extLst>
                <a:ext uri="{FF2B5EF4-FFF2-40B4-BE49-F238E27FC236}">
                  <a16:creationId xmlns:a16="http://schemas.microsoft.com/office/drawing/2014/main" id="{22C2AB94-FE9A-9446-883E-875664E5407C}"/>
                </a:ext>
              </a:extLst>
            </p:cNvPr>
            <p:cNvSpPr txBox="1"/>
            <p:nvPr/>
          </p:nvSpPr>
          <p:spPr>
            <a:xfrm>
              <a:off x="3788399" y="6689559"/>
              <a:ext cx="111790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N" sz="1100" b="1" dirty="0">
                  <a:latin typeface="Chalkboard" panose="03050602040202020205" pitchFamily="66" charset="77"/>
                </a:rPr>
                <a:t>Textual</a:t>
              </a:r>
            </a:p>
            <a:p>
              <a:pPr algn="ctr"/>
              <a:r>
                <a:rPr lang="en-CN" sz="1100" b="1" dirty="0">
                  <a:latin typeface="Chalkboard" panose="03050602040202020205" pitchFamily="66" charset="77"/>
                </a:rPr>
                <a:t>Stream</a:t>
              </a:r>
            </a:p>
          </p:txBody>
        </p:sp>
      </p:grpSp>
      <p:sp>
        <p:nvSpPr>
          <p:cNvPr id="2317" name="TextBox 2316"/>
          <p:cNvSpPr txBox="1"/>
          <p:nvPr/>
        </p:nvSpPr>
        <p:spPr>
          <a:xfrm>
            <a:off x="548640" y="5742432"/>
            <a:ext cx="11094415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C9A227"/>
                </a:solidFill>
                <a:latin typeface="Arial"/>
              </a:rPr>
              <a:t>Step 1    </a:t>
            </a:r>
            <a:r>
              <a:rPr sz="1500" b="0" i="0">
                <a:solidFill>
                  <a:srgbClr val="202624"/>
                </a:solidFill>
                <a:latin typeface="Arial"/>
              </a:rPr>
              <a:t>Each query is rolled out by the policy MLLM.</a:t>
            </a:r>
          </a:p>
        </p:txBody>
      </p:sp>
      <p:sp>
        <p:nvSpPr>
          <p:cNvPr id="2318" name="TextBox 2317"/>
          <p:cNvSpPr txBox="1"/>
          <p:nvPr/>
        </p:nvSpPr>
        <p:spPr>
          <a:xfrm>
            <a:off x="548640" y="5742432"/>
            <a:ext cx="11094415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C9A227"/>
                </a:solidFill>
                <a:latin typeface="Arial"/>
              </a:rPr>
              <a:t>Step 2    </a:t>
            </a:r>
            <a:r>
              <a:rPr sz="1500" b="0" i="0">
                <a:solidFill>
                  <a:srgbClr val="202624"/>
                </a:solidFill>
                <a:latin typeface="Arial"/>
              </a:rPr>
              <a:t>Grounded stream: roll out CoTs with boxes; reward format, accuracy, and box-IoU.</a:t>
            </a:r>
          </a:p>
        </p:txBody>
      </p:sp>
      <p:sp>
        <p:nvSpPr>
          <p:cNvPr id="2319" name="TextBox 2318"/>
          <p:cNvSpPr txBox="1"/>
          <p:nvPr/>
        </p:nvSpPr>
        <p:spPr>
          <a:xfrm>
            <a:off x="548640" y="5742432"/>
            <a:ext cx="11094415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C9A227"/>
                </a:solidFill>
                <a:latin typeface="Arial"/>
              </a:rPr>
              <a:t>Step 3    </a:t>
            </a:r>
            <a:r>
              <a:rPr sz="1500" b="0" i="0">
                <a:solidFill>
                  <a:srgbClr val="202624"/>
                </a:solidFill>
                <a:latin typeface="Arial"/>
              </a:rPr>
              <a:t>Textual stream: roll out plain-text CoTs; reward format and accuracy.</a:t>
            </a:r>
          </a:p>
        </p:txBody>
      </p:sp>
      <p:sp>
        <p:nvSpPr>
          <p:cNvPr id="2320" name="TextBox 2319"/>
          <p:cNvSpPr txBox="1"/>
          <p:nvPr/>
        </p:nvSpPr>
        <p:spPr>
          <a:xfrm>
            <a:off x="548640" y="5742432"/>
            <a:ext cx="11094415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C9A227"/>
                </a:solidFill>
                <a:latin typeface="Arial"/>
              </a:rPr>
              <a:t>Step 4    </a:t>
            </a:r>
            <a:r>
              <a:rPr sz="1500" b="0" i="0">
                <a:solidFill>
                  <a:srgbClr val="202624"/>
                </a:solidFill>
                <a:latin typeface="Arial"/>
              </a:rPr>
              <a:t>Keep valid, accurate, well-localized grounded CoTs; archive the best per query.</a:t>
            </a:r>
          </a:p>
        </p:txBody>
      </p:sp>
      <p:sp>
        <p:nvSpPr>
          <p:cNvPr id="2321" name="TextBox 2320"/>
          <p:cNvSpPr txBox="1"/>
          <p:nvPr/>
        </p:nvSpPr>
        <p:spPr>
          <a:xfrm>
            <a:off x="548640" y="5742432"/>
            <a:ext cx="11094415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C9A227"/>
                </a:solidFill>
                <a:latin typeface="Arial"/>
              </a:rPr>
              <a:t>Step 5    </a:t>
            </a:r>
            <a:r>
              <a:rPr sz="1500" b="0" i="0">
                <a:solidFill>
                  <a:srgbClr val="202624"/>
                </a:solidFill>
                <a:latin typeface="Arial"/>
              </a:rPr>
              <a:t>An LLM judge scores the textual CoT vs. the archived grounded reference → consistency reward.</a:t>
            </a:r>
          </a:p>
        </p:txBody>
      </p:sp>
      <p:sp>
        <p:nvSpPr>
          <p:cNvPr id="2322" name="TextBox 2321"/>
          <p:cNvSpPr txBox="1"/>
          <p:nvPr/>
        </p:nvSpPr>
        <p:spPr>
          <a:xfrm>
            <a:off x="548640" y="5742432"/>
            <a:ext cx="11094415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C9A227"/>
                </a:solidFill>
                <a:latin typeface="Arial"/>
              </a:rPr>
              <a:t>Step 6    </a:t>
            </a:r>
            <a:r>
              <a:rPr sz="1500" b="0" i="0">
                <a:solidFill>
                  <a:srgbClr val="202624"/>
                </a:solidFill>
                <a:latin typeface="Arial"/>
              </a:rPr>
              <a:t>Group-normalize the rewards into advantages (GRPO) and update the policy.</a:t>
            </a:r>
          </a:p>
        </p:txBody>
      </p:sp>
      <p:sp>
        <p:nvSpPr>
          <p:cNvPr id="2323" name="TextBox 2322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2324" name="TextBox 2323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2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2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2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2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2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2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2" dur="5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5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8" dur="500"/>
                                        <p:tgtEl>
                                          <p:spTgt spid="2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1" dur="500"/>
                                        <p:tgtEl>
                                          <p:spTgt spid="2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4" dur="5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7" dur="500"/>
                                        <p:tgtEl>
                                          <p:spTgt spid="2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2" dur="500"/>
                                        <p:tgtEl>
                                          <p:spTgt spid="2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5" dur="500"/>
                                        <p:tgtEl>
                                          <p:spTgt spid="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8" dur="500"/>
                                        <p:tgtEl>
                                          <p:spTgt spid="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1" dur="500"/>
                                        <p:tgtEl>
                                          <p:spTgt spid="2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4" dur="500"/>
                                        <p:tgtEl>
                                          <p:spTgt spid="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2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5" dur="500"/>
                                        <p:tgtEl>
                                          <p:spTgt spid="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2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2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0" dur="500"/>
                                        <p:tgtEl>
                                          <p:spTgt spid="2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3" dur="500"/>
                                        <p:tgtEl>
                                          <p:spTgt spid="2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6" dur="500"/>
                                        <p:tgtEl>
                                          <p:spTgt spid="2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9" dur="500"/>
                                        <p:tgtEl>
                                          <p:spTgt spid="2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2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0" dur="500"/>
                                        <p:tgtEl>
                                          <p:spTgt spid="2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3" dur="500"/>
                                        <p:tgtEl>
                                          <p:spTgt spid="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6" dur="500"/>
                                        <p:tgtEl>
                                          <p:spTgt spid="2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1" dur="500"/>
                                        <p:tgtEl>
                                          <p:spTgt spid="2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4" dur="500"/>
                                        <p:tgtEl>
                                          <p:spTgt spid="2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7" dur="500"/>
                                        <p:tgtEl>
                                          <p:spTgt spid="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0" dur="500"/>
                                        <p:tgtEl>
                                          <p:spTgt spid="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3" dur="500"/>
                                        <p:tgtEl>
                                          <p:spTgt spid="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6" dur="500"/>
                                        <p:tgtEl>
                                          <p:spTgt spid="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9" dur="500"/>
                                        <p:tgtEl>
                                          <p:spTgt spid="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4" dur="500"/>
                                        <p:tgtEl>
                                          <p:spTgt spid="2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7" dur="500"/>
                                        <p:tgtEl>
                                          <p:spTgt spid="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500"/>
                                        <p:tgtEl>
                                          <p:spTgt spid="2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3" grpId="0" animBg="1"/>
      <p:bldP spid="2006" grpId="0" animBg="1"/>
      <p:bldP spid="2022" grpId="0" animBg="1"/>
      <p:bldP spid="2036" grpId="0"/>
      <p:bldP spid="2037" grpId="0"/>
      <p:bldP spid="2047" grpId="0" animBg="1"/>
      <p:bldP spid="2048" grpId="0" animBg="1"/>
      <p:bldP spid="2052" grpId="0" animBg="1"/>
      <p:bldP spid="2054" grpId="0"/>
      <p:bldP spid="2056" grpId="0" animBg="1"/>
      <p:bldP spid="2065" grpId="0" animBg="1"/>
      <p:bldP spid="2071" grpId="0" animBg="1"/>
      <p:bldP spid="2074" grpId="0" animBg="1"/>
      <p:bldP spid="2075" grpId="0" animBg="1"/>
      <p:bldP spid="2076" grpId="0" animBg="1"/>
      <p:bldP spid="2077" grpId="0" animBg="1"/>
      <p:bldP spid="2079" grpId="0" animBg="1"/>
      <p:bldP spid="2113" grpId="0" animBg="1"/>
      <p:bldP spid="2114" grpId="0" animBg="1"/>
      <p:bldP spid="2115" grpId="0" animBg="1"/>
      <p:bldP spid="2132" grpId="0" animBg="1"/>
      <p:bldP spid="2139" grpId="0"/>
      <p:bldP spid="2141" grpId="0" animBg="1"/>
      <p:bldP spid="2154" grpId="0"/>
      <p:bldP spid="2156" grpId="0" animBg="1"/>
      <p:bldP spid="2157" grpId="0"/>
      <p:bldP spid="2161" grpId="0" animBg="1"/>
      <p:bldP spid="2162" grpId="0"/>
      <p:bldP spid="2165" grpId="0" animBg="1"/>
      <p:bldP spid="2210" grpId="0"/>
      <p:bldP spid="2229" grpId="0" animBg="1"/>
      <p:bldP spid="2230" grpId="0" animBg="1"/>
      <p:bldP spid="2285" grpId="0"/>
      <p:bldP spid="2288" grpId="0" animBg="1"/>
      <p:bldP spid="2289" grpId="0" animBg="1"/>
      <p:bldP spid="2292" grpId="0" animBg="1"/>
      <p:bldP spid="2293" grpId="0"/>
      <p:bldP spid="2295" grpId="0" animBg="1"/>
      <p:bldP spid="2297" grpId="0"/>
      <p:bldP spid="2298" grpId="0" animBg="1"/>
      <p:bldP spid="2300" grpId="0" animBg="1"/>
      <p:bldP spid="2303" grpId="0"/>
      <p:bldP spid="2306" grpId="0" animBg="1"/>
      <p:bldP spid="2307" grpId="0" animBg="1"/>
      <p:bldP spid="2315" grpId="0"/>
      <p:bldP spid="2316" grpId="0"/>
      <p:bldP spid="2129" grpId="0" animBg="1"/>
      <p:bldP spid="2130" grpId="0" animBg="1"/>
      <p:bldP spid="2131" grpId="0" animBg="1"/>
      <p:bldP spid="2134" grpId="0"/>
      <p:bldP spid="2135" grpId="0" animBg="1"/>
      <p:bldP spid="2137" grpId="0" animBg="1"/>
      <p:bldP spid="2138" grpId="0" animBg="1"/>
      <p:bldP spid="2140" grpId="0" animBg="1"/>
      <p:bldP spid="2142" grpId="0"/>
      <p:bldP spid="2143" grpId="0" animBg="1"/>
      <p:bldP spid="2144" grpId="0" animBg="1"/>
      <p:bldP spid="2145" grpId="0" animBg="1"/>
      <p:bldP spid="2146" grpId="0" animBg="1"/>
      <p:bldP spid="2147" grpId="0"/>
      <p:bldP spid="2148" grpId="0" animBg="1"/>
      <p:bldP spid="2149" grpId="0" animBg="1"/>
      <p:bldP spid="2150" grpId="0" animBg="1"/>
      <p:bldP spid="2152" grpId="0" animBg="1"/>
      <p:bldP spid="2153" grpId="0"/>
      <p:bldP spid="2155" grpId="0" animBg="1"/>
      <p:bldP spid="2159" grpId="0" animBg="1"/>
      <p:bldP spid="2160" grpId="0" animBg="1"/>
      <p:bldP spid="2163" grpId="0" animBg="1"/>
      <p:bldP spid="2166" grpId="0"/>
      <p:bldP spid="2168" grpId="0" animBg="1"/>
      <p:bldP spid="2008" grpId="0"/>
      <p:bldP spid="2122" grpId="0"/>
      <p:bldP spid="2170" grpId="0"/>
      <p:bldP spid="21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0"/>
            <a:ext cx="11185855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Arial"/>
              </a:rPr>
              <a:t>Two streams, two reward recipes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078992"/>
            <a:ext cx="5349240" cy="361188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778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1280160"/>
            <a:ext cx="4800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200" b="1" i="0">
                <a:solidFill>
                  <a:srgbClr val="003A2A"/>
                </a:solidFill>
                <a:latin typeface="Arial"/>
              </a:rPr>
              <a:t>Grounded stream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856231"/>
            <a:ext cx="48006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 i="0">
                <a:solidFill>
                  <a:srgbClr val="202624"/>
                </a:solidFill>
                <a:latin typeface="Arial"/>
              </a:rPr>
              <a:t>Localize every mentioned object: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500" b="1" i="0">
                <a:solidFill>
                  <a:srgbClr val="B43E2B"/>
                </a:solidFill>
                <a:latin typeface="Courier New"/>
              </a:rPr>
              <a:t>&lt;box&gt;[x1,y1,x2,y2]&lt;/box&gt;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3456432"/>
            <a:ext cx="960120" cy="457200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Format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55648" y="3456432"/>
            <a:ext cx="23774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5A6B63"/>
                </a:solidFill>
                <a:latin typeface="Arial"/>
              </a:rPr>
              <a:t>+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057400" y="3456432"/>
            <a:ext cx="1097280" cy="457200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Accuracy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72968" y="3456432"/>
            <a:ext cx="23774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5A6B63"/>
                </a:solidFill>
                <a:latin typeface="Arial"/>
              </a:rPr>
              <a:t>+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74720" y="3456432"/>
            <a:ext cx="1051560" cy="457200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Box IoU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5351" y="1078992"/>
            <a:ext cx="5349240" cy="361188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778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45351" y="1152144"/>
            <a:ext cx="73152" cy="3465576"/>
          </a:xfrm>
          <a:prstGeom prst="rect">
            <a:avLst/>
          </a:prstGeom>
          <a:solidFill>
            <a:srgbClr val="B43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19671" y="1280160"/>
            <a:ext cx="4800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200" b="1" i="0">
                <a:solidFill>
                  <a:srgbClr val="003A2A"/>
                </a:solidFill>
                <a:latin typeface="Arial"/>
              </a:rPr>
              <a:t>Textual stream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9671" y="1856231"/>
            <a:ext cx="48006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 i="0">
                <a:solidFill>
                  <a:srgbClr val="202624"/>
                </a:solidFill>
                <a:latin typeface="Arial"/>
              </a:rPr>
              <a:t>Plain-text reasoning — </a:t>
            </a:r>
            <a:r>
              <a:rPr sz="1600" b="1" i="0">
                <a:solidFill>
                  <a:srgbClr val="202624"/>
                </a:solidFill>
                <a:latin typeface="Arial"/>
              </a:rPr>
              <a:t>no coordinates</a:t>
            </a:r>
            <a:r>
              <a:rPr sz="1600" b="0" i="0">
                <a:solidFill>
                  <a:srgbClr val="202624"/>
                </a:solidFill>
                <a:latin typeface="Arial"/>
              </a:rPr>
              <a:t>;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 i="0">
                <a:solidFill>
                  <a:srgbClr val="202624"/>
                </a:solidFill>
                <a:latin typeface="Arial"/>
              </a:rPr>
              <a:t>used at inference time.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19671" y="3456432"/>
            <a:ext cx="960120" cy="457200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Format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98079" y="3456432"/>
            <a:ext cx="23774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5A6B63"/>
                </a:solidFill>
                <a:latin typeface="Arial"/>
              </a:rPr>
              <a:t>+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799831" y="3456432"/>
            <a:ext cx="1097280" cy="457200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Accuracy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15400" y="3456432"/>
            <a:ext cx="23774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5A6B63"/>
                </a:solidFill>
                <a:latin typeface="Arial"/>
              </a:rPr>
              <a:t>+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217151" y="3456432"/>
            <a:ext cx="1417320" cy="457200"/>
          </a:xfrm>
          <a:prstGeom prst="roundRect">
            <a:avLst>
              <a:gd name="adj" fmla="val 50000"/>
            </a:avLst>
          </a:prstGeom>
          <a:solidFill>
            <a:srgbClr val="B43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/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Consistency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19671" y="4023359"/>
            <a:ext cx="4800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00" b="0" i="1">
                <a:solidFill>
                  <a:srgbClr val="5A6B63"/>
                </a:solidFill>
                <a:latin typeface="Arial"/>
              </a:rPr>
              <a:t>novel — transfers grounding into 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5074920"/>
            <a:ext cx="11185855" cy="292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900" b="0" i="0" dirty="0">
                <a:solidFill>
                  <a:srgbClr val="202624"/>
                </a:solidFill>
                <a:latin typeface="Arial"/>
              </a:rPr>
              <a:t>Learn to </a:t>
            </a:r>
            <a:r>
              <a:rPr sz="1900" b="1" i="0" dirty="0">
                <a:solidFill>
                  <a:srgbClr val="00573F"/>
                </a:solidFill>
                <a:latin typeface="Arial"/>
              </a:rPr>
              <a:t>look at the right place without </a:t>
            </a:r>
            <a:r>
              <a:rPr lang="en-US" altLang="zh-CN" sz="1900" b="1" i="0" dirty="0">
                <a:solidFill>
                  <a:srgbClr val="00573F"/>
                </a:solidFill>
                <a:latin typeface="Arial"/>
              </a:rPr>
              <a:t>explicit</a:t>
            </a:r>
            <a:r>
              <a:rPr lang="zh-CN" altLang="en-US" sz="1900" b="1" i="0" dirty="0">
                <a:solidFill>
                  <a:srgbClr val="00573F"/>
                </a:solidFill>
                <a:latin typeface="Arial"/>
              </a:rPr>
              <a:t> </a:t>
            </a:r>
            <a:r>
              <a:rPr sz="1900" b="1" i="0" dirty="0">
                <a:solidFill>
                  <a:srgbClr val="00573F"/>
                </a:solidFill>
                <a:latin typeface="Arial"/>
              </a:rPr>
              <a:t>coordinates.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528816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iVGR · ICML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40135" y="6528816"/>
            <a:ext cx="548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6B63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1664</Words>
  <Application>Microsoft Macintosh PowerPoint</Application>
  <PresentationFormat>宽屏</PresentationFormat>
  <Paragraphs>598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Chalkboard</vt:lpstr>
      <vt:lpstr>Courier New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>generated using python-pptx</dc:description>
  <cp:lastModifiedBy>h3105</cp:lastModifiedBy>
  <cp:revision>39</cp:revision>
  <dcterms:created xsi:type="dcterms:W3CDTF">2013-01-27T09:14:16Z</dcterms:created>
  <dcterms:modified xsi:type="dcterms:W3CDTF">2026-08-14T04:44:18Z</dcterms:modified>
  <cp:category/>
</cp:coreProperties>
</file>