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7432000" cy="16459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3"/>
    <p:restoredTop sz="96949"/>
  </p:normalViewPr>
  <p:slideViewPr>
    <p:cSldViewPr snapToGrid="0" snapToObjects="1">
      <p:cViewPr>
        <p:scale>
          <a:sx n="65" d="100"/>
          <a:sy n="65" d="100"/>
        </p:scale>
        <p:origin x="1632" y="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F4252-18B6-1E4C-B974-373B0BC28075}" type="datetimeFigureOut">
              <a:rPr kumimoji="1" lang="zh-CN" altLang="en-US" smtClean="0"/>
              <a:t>2026/7/3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EC2A5-5C73-0147-B4FA-B2D2C6614B7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921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FEC2A5-5C73-0147-B4FA-B2D2C6614B72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09794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7432000" cy="18059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0" y="1805940"/>
            <a:ext cx="27432000" cy="38862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1844802"/>
            <a:ext cx="27432000" cy="20574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cml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8672" y="116694"/>
            <a:ext cx="2989008" cy="103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780239" y="1189881"/>
            <a:ext cx="22860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 dirty="0">
                <a:solidFill>
                  <a:srgbClr val="5A6B63"/>
                </a:solidFill>
                <a:latin typeface="Arial"/>
              </a:rPr>
              <a:t>Seoul, Korea ·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4840" y="265176"/>
            <a:ext cx="18562320" cy="525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3100" b="1" i="0" dirty="0" err="1">
                <a:solidFill>
                  <a:srgbClr val="00573F"/>
                </a:solidFill>
                <a:latin typeface="Arial"/>
              </a:rPr>
              <a:t>iVGR</a:t>
            </a:r>
            <a:r>
              <a:rPr sz="3100" b="1" i="0" dirty="0">
                <a:solidFill>
                  <a:srgbClr val="202624"/>
                </a:solidFill>
                <a:latin typeface="Arial"/>
              </a:rPr>
              <a:t>:  Internalizing Visually Grounded Reasoning for MLLMs with Reinforcement Learning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4840" y="859536"/>
            <a:ext cx="1856232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800" b="1" i="0" dirty="0">
                <a:solidFill>
                  <a:srgbClr val="202624"/>
                </a:solidFill>
                <a:latin typeface="Arial"/>
              </a:rPr>
              <a:t>Chang-Bin Zhang</a:t>
            </a:r>
            <a:r>
              <a:rPr sz="1800" b="1" i="0" baseline="30000" dirty="0">
                <a:solidFill>
                  <a:srgbClr val="202624"/>
                </a:solidFill>
                <a:latin typeface="Arial"/>
              </a:rPr>
              <a:t>1   </a:t>
            </a:r>
            <a:r>
              <a:rPr sz="1800" b="1" i="0" dirty="0" err="1">
                <a:solidFill>
                  <a:srgbClr val="202624"/>
                </a:solidFill>
                <a:latin typeface="Arial"/>
              </a:rPr>
              <a:t>Yujie</a:t>
            </a:r>
            <a:r>
              <a:rPr sz="1800" b="1" i="0" dirty="0">
                <a:solidFill>
                  <a:srgbClr val="202624"/>
                </a:solidFill>
                <a:latin typeface="Arial"/>
              </a:rPr>
              <a:t> Zhong</a:t>
            </a:r>
            <a:r>
              <a:rPr sz="1800" b="1" i="0" baseline="30000" dirty="0">
                <a:solidFill>
                  <a:srgbClr val="202624"/>
                </a:solidFill>
                <a:latin typeface="Arial"/>
              </a:rPr>
              <a:t>2   </a:t>
            </a:r>
            <a:r>
              <a:rPr sz="1800" b="1" i="0" dirty="0" err="1">
                <a:solidFill>
                  <a:srgbClr val="202624"/>
                </a:solidFill>
                <a:latin typeface="Arial"/>
              </a:rPr>
              <a:t>Qiang</a:t>
            </a:r>
            <a:r>
              <a:rPr sz="1800" b="1" i="0" dirty="0">
                <a:solidFill>
                  <a:srgbClr val="202624"/>
                </a:solidFill>
                <a:latin typeface="Arial"/>
              </a:rPr>
              <a:t> Zhang</a:t>
            </a:r>
            <a:r>
              <a:rPr sz="1800" b="1" i="0" baseline="30000" dirty="0">
                <a:solidFill>
                  <a:srgbClr val="202624"/>
                </a:solidFill>
                <a:latin typeface="Arial"/>
              </a:rPr>
              <a:t>3   </a:t>
            </a:r>
            <a:r>
              <a:rPr sz="1800" b="1" i="0" dirty="0">
                <a:solidFill>
                  <a:srgbClr val="202624"/>
                </a:solidFill>
                <a:latin typeface="Arial"/>
              </a:rPr>
              <a:t>Kai Han</a:t>
            </a:r>
            <a:r>
              <a:rPr sz="1800" b="1" i="0" baseline="30000" dirty="0">
                <a:solidFill>
                  <a:srgbClr val="202624"/>
                </a:solidFill>
                <a:latin typeface="Arial"/>
              </a:rPr>
              <a:t>1*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3239" y="1243584"/>
            <a:ext cx="213055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0" i="0" baseline="30000" dirty="0">
                <a:solidFill>
                  <a:srgbClr val="5A6B63"/>
                </a:solidFill>
                <a:latin typeface="Arial"/>
              </a:rPr>
              <a:t>1 </a:t>
            </a:r>
            <a:r>
              <a:rPr sz="1600" b="0" i="0" dirty="0">
                <a:solidFill>
                  <a:srgbClr val="5A6B63"/>
                </a:solidFill>
                <a:latin typeface="Arial"/>
              </a:rPr>
              <a:t>Visual AI Lab, The University of Hong Kong      </a:t>
            </a:r>
            <a:r>
              <a:rPr sz="1600" b="0" i="0" baseline="30000" dirty="0">
                <a:solidFill>
                  <a:srgbClr val="5A6B63"/>
                </a:solidFill>
                <a:latin typeface="Arial"/>
              </a:rPr>
              <a:t>2 </a:t>
            </a:r>
            <a:r>
              <a:rPr sz="1600" b="0" i="0" dirty="0">
                <a:solidFill>
                  <a:srgbClr val="5A6B63"/>
                </a:solidFill>
                <a:latin typeface="Arial"/>
              </a:rPr>
              <a:t>Independent Researcher      </a:t>
            </a:r>
            <a:r>
              <a:rPr sz="1600" b="0" i="0" baseline="30000" dirty="0">
                <a:solidFill>
                  <a:srgbClr val="5A6B63"/>
                </a:solidFill>
                <a:latin typeface="Arial"/>
              </a:rPr>
              <a:t>3 </a:t>
            </a:r>
            <a:r>
              <a:rPr sz="1600" b="0" i="0" dirty="0">
                <a:solidFill>
                  <a:srgbClr val="5A6B63"/>
                </a:solidFill>
                <a:latin typeface="Arial"/>
              </a:rPr>
              <a:t>University of Science and Technology of China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4320" y="3963924"/>
            <a:ext cx="6532245" cy="480060"/>
          </a:xfrm>
          <a:prstGeom prst="roundRect">
            <a:avLst>
              <a:gd name="adj" fmla="val 18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384048" y="4053078"/>
            <a:ext cx="301752" cy="301752"/>
          </a:xfrm>
          <a:prstGeom prst="ellipse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45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" y="3963924"/>
            <a:ext cx="5928741" cy="4800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 dirty="0">
                <a:solidFill>
                  <a:srgbClr val="FFFFFF"/>
                </a:solidFill>
                <a:latin typeface="Arial"/>
              </a:rPr>
              <a:t>Motivation: Grounding at Inference?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74320" y="4617720"/>
            <a:ext cx="6533388" cy="347532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teas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294" y="4754880"/>
            <a:ext cx="4663440" cy="298154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74320" y="7791288"/>
            <a:ext cx="6533388" cy="246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dirty="0">
                <a:latin typeface="Arial"/>
              </a:rPr>
              <a:t>Three paradigms: (a) crop tools, (b) explicit boxes, (c) </a:t>
            </a:r>
            <a:r>
              <a:rPr sz="1600" b="1" dirty="0" err="1">
                <a:latin typeface="Arial"/>
              </a:rPr>
              <a:t>iVGR</a:t>
            </a:r>
            <a:r>
              <a:rPr sz="1600" b="1" dirty="0">
                <a:latin typeface="Arial"/>
              </a:rPr>
              <a:t> (ours).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4320" y="8322164"/>
            <a:ext cx="6532245" cy="2720340"/>
          </a:xfrm>
          <a:prstGeom prst="roundRect">
            <a:avLst>
              <a:gd name="adj" fmla="val 3500"/>
            </a:avLst>
          </a:prstGeom>
          <a:solidFill>
            <a:srgbClr val="FFF6E2"/>
          </a:solidFill>
          <a:ln w="8890">
            <a:solidFill>
              <a:srgbClr val="E8D9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274320" y="8367884"/>
            <a:ext cx="45720" cy="2628900"/>
          </a:xfrm>
          <a:prstGeom prst="rect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34340" y="8422748"/>
            <a:ext cx="6257925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000" b="1" i="0" dirty="0">
                <a:solidFill>
                  <a:srgbClr val="003A2A"/>
                </a:solidFill>
                <a:latin typeface="Arial"/>
              </a:rPr>
              <a:t>Our</a:t>
            </a:r>
            <a:r>
              <a:rPr sz="2000" b="1" i="0" dirty="0">
                <a:solidFill>
                  <a:srgbClr val="003A2A"/>
                </a:solidFill>
                <a:latin typeface="Arial"/>
              </a:rPr>
              <a:t> finding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4340" y="8779364"/>
            <a:ext cx="6235065" cy="8600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0"/>
              </a:spcAft>
            </a:pPr>
            <a:r>
              <a:rPr b="0" i="0" dirty="0">
                <a:solidFill>
                  <a:srgbClr val="202624"/>
                </a:solidFill>
                <a:latin typeface="Arial"/>
              </a:rPr>
              <a:t>Prompt off-the-shelf grounded-</a:t>
            </a:r>
            <a:r>
              <a:rPr b="0" i="0" dirty="0" err="1">
                <a:solidFill>
                  <a:srgbClr val="202624"/>
                </a:solidFill>
                <a:latin typeface="Arial"/>
              </a:rPr>
              <a:t>CoT</a:t>
            </a:r>
            <a:r>
              <a:rPr b="0" i="0" dirty="0">
                <a:solidFill>
                  <a:srgbClr val="202624"/>
                </a:solidFill>
                <a:latin typeface="Arial"/>
              </a:rPr>
              <a:t> models to </a:t>
            </a:r>
            <a:r>
              <a:rPr b="1" i="0" dirty="0">
                <a:solidFill>
                  <a:srgbClr val="202624"/>
                </a:solidFill>
                <a:latin typeface="Arial"/>
              </a:rPr>
              <a:t>reason in plain text</a:t>
            </a:r>
            <a:r>
              <a:rPr b="0" i="0" dirty="0">
                <a:solidFill>
                  <a:srgbClr val="202624"/>
                </a:solidFill>
                <a:latin typeface="Arial"/>
              </a:rPr>
              <a:t> — they beat their own grounded </a:t>
            </a:r>
            <a:r>
              <a:rPr b="0" i="0" dirty="0" err="1">
                <a:solidFill>
                  <a:srgbClr val="202624"/>
                </a:solidFill>
                <a:latin typeface="Arial"/>
              </a:rPr>
              <a:t>CoT</a:t>
            </a:r>
            <a:r>
              <a:rPr b="0" i="0" dirty="0">
                <a:solidFill>
                  <a:srgbClr val="202624"/>
                </a:solidFill>
                <a:latin typeface="Arial"/>
              </a:rPr>
              <a:t>, </a:t>
            </a:r>
            <a:r>
              <a:rPr b="1" i="0" dirty="0">
                <a:solidFill>
                  <a:srgbClr val="202624"/>
                </a:solidFill>
                <a:latin typeface="Arial"/>
              </a:rPr>
              <a:t>without any retraining.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434340" y="9716624"/>
          <a:ext cx="6212203" cy="1115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1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7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5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Avg. of 8 VQA benchmarks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Grounded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Textual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DeepEyes-7B (crop-based)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74.1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75.1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00573F"/>
                          </a:solidFill>
                          <a:latin typeface="Arial"/>
                        </a:rPr>
                        <a:t>+1.0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TreeVGR-7B (box-based)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 dirty="0">
                          <a:solidFill>
                            <a:srgbClr val="202624"/>
                          </a:solidFill>
                          <a:latin typeface="Arial"/>
                        </a:rPr>
                        <a:t>74.7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 dirty="0">
                          <a:solidFill>
                            <a:srgbClr val="202624"/>
                          </a:solidFill>
                          <a:latin typeface="Arial"/>
                        </a:rPr>
                        <a:t>75.7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 dirty="0">
                          <a:solidFill>
                            <a:srgbClr val="00573F"/>
                          </a:solidFill>
                          <a:latin typeface="Arial"/>
                        </a:rPr>
                        <a:t>+1.0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Rounded Rectangle 21"/>
          <p:cNvSpPr/>
          <p:nvPr/>
        </p:nvSpPr>
        <p:spPr>
          <a:xfrm>
            <a:off x="274320" y="11271104"/>
            <a:ext cx="6533388" cy="3219877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iou_deepeye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980" y="11408264"/>
            <a:ext cx="2630454" cy="1930573"/>
          </a:xfrm>
          <a:prstGeom prst="rect">
            <a:avLst/>
          </a:prstGeom>
        </p:spPr>
      </p:pic>
      <p:pic>
        <p:nvPicPr>
          <p:cNvPr id="24" name="Picture 23" descr="iou_treevg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9594" y="11408264"/>
            <a:ext cx="2630454" cy="193057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11480" y="13430277"/>
            <a:ext cx="6533388" cy="2788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b="1" dirty="0">
                <a:solidFill>
                  <a:srgbClr val="5A6B63"/>
                </a:solidFill>
                <a:latin typeface="Arial"/>
              </a:rPr>
              <a:t>Accuracy vs. </a:t>
            </a:r>
            <a:r>
              <a:rPr b="1" dirty="0" err="1">
                <a:solidFill>
                  <a:srgbClr val="5A6B63"/>
                </a:solidFill>
                <a:latin typeface="Arial"/>
              </a:rPr>
              <a:t>IoU</a:t>
            </a:r>
            <a:r>
              <a:rPr b="1" dirty="0">
                <a:solidFill>
                  <a:srgbClr val="5A6B63"/>
                </a:solidFill>
                <a:latin typeface="Arial"/>
              </a:rPr>
              <a:t> of the grounded </a:t>
            </a:r>
            <a:r>
              <a:rPr b="1" dirty="0" err="1">
                <a:solidFill>
                  <a:srgbClr val="5A6B63"/>
                </a:solidFill>
                <a:latin typeface="Arial"/>
              </a:rPr>
              <a:t>CoT</a:t>
            </a:r>
            <a:r>
              <a:rPr b="1" dirty="0">
                <a:solidFill>
                  <a:srgbClr val="5A6B63"/>
                </a:solidFill>
                <a:latin typeface="Arial"/>
              </a:rPr>
              <a:t> (HR8K).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13796037"/>
            <a:ext cx="6533388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  <a:spcAft>
                <a:spcPts val="500"/>
              </a:spcAft>
            </a:pPr>
            <a:r>
              <a:rPr sz="1600" b="1" i="0" dirty="0">
                <a:solidFill>
                  <a:srgbClr val="C9A227"/>
                </a:solidFill>
                <a:latin typeface="Arial"/>
              </a:rPr>
              <a:t>•  </a:t>
            </a:r>
            <a:r>
              <a:rPr sz="1600" b="1" i="0" dirty="0" err="1">
                <a:solidFill>
                  <a:srgbClr val="202624"/>
                </a:solidFill>
                <a:latin typeface="Arial"/>
              </a:rPr>
              <a:t>DeepEyes</a:t>
            </a:r>
            <a:r>
              <a:rPr sz="1600" b="1" i="0" dirty="0">
                <a:solidFill>
                  <a:srgbClr val="202624"/>
                </a:solidFill>
                <a:latin typeface="Arial"/>
              </a:rPr>
              <a:t> (crops): 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wins only when crops are accurate (</a:t>
            </a:r>
            <a:r>
              <a:rPr sz="1600" b="0" i="0" dirty="0" err="1">
                <a:solidFill>
                  <a:srgbClr val="202624"/>
                </a:solidFill>
                <a:latin typeface="Arial"/>
              </a:rPr>
              <a:t>IoU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&gt; 0.5).</a:t>
            </a:r>
          </a:p>
          <a:p>
            <a:pPr algn="l">
              <a:lnSpc>
                <a:spcPct val="106000"/>
              </a:lnSpc>
              <a:spcAft>
                <a:spcPts val="500"/>
              </a:spcAft>
            </a:pPr>
            <a:r>
              <a:rPr sz="1600" b="1" i="0" dirty="0">
                <a:solidFill>
                  <a:srgbClr val="C9A227"/>
                </a:solidFill>
                <a:latin typeface="Arial"/>
              </a:rPr>
              <a:t>•  </a:t>
            </a:r>
            <a:r>
              <a:rPr sz="1600" b="1" i="0" dirty="0" err="1">
                <a:solidFill>
                  <a:srgbClr val="202624"/>
                </a:solidFill>
                <a:latin typeface="Arial"/>
              </a:rPr>
              <a:t>TreeVGR</a:t>
            </a:r>
            <a:r>
              <a:rPr sz="1600" b="1" i="0" dirty="0">
                <a:solidFill>
                  <a:srgbClr val="202624"/>
                </a:solidFill>
                <a:latin typeface="Arial"/>
              </a:rPr>
              <a:t> (boxes): 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grounded </a:t>
            </a:r>
            <a:r>
              <a:rPr sz="1600" b="0" i="0" dirty="0" err="1">
                <a:solidFill>
                  <a:srgbClr val="202624"/>
                </a:solidFill>
                <a:latin typeface="Arial"/>
              </a:rPr>
              <a:t>CoT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loses across </a:t>
            </a:r>
            <a:r>
              <a:rPr sz="1600" b="1" dirty="0">
                <a:solidFill>
                  <a:srgbClr val="202624"/>
                </a:solidFill>
                <a:latin typeface="Arial"/>
              </a:rPr>
              <a:t>all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</a:t>
            </a:r>
            <a:r>
              <a:rPr sz="1600" b="0" i="0" dirty="0" err="1">
                <a:solidFill>
                  <a:srgbClr val="202624"/>
                </a:solidFill>
                <a:latin typeface="Arial"/>
              </a:rPr>
              <a:t>IoU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intervals.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4320" y="14709498"/>
            <a:ext cx="6532245" cy="1442439"/>
          </a:xfrm>
          <a:prstGeom prst="roundRect">
            <a:avLst>
              <a:gd name="adj" fmla="val 3500"/>
            </a:avLst>
          </a:prstGeom>
          <a:solidFill>
            <a:srgbClr val="E9F4EF"/>
          </a:solidFill>
          <a:ln w="8890">
            <a:solidFill>
              <a:srgbClr val="BFD9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274320" y="14745314"/>
            <a:ext cx="45720" cy="1350999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34340" y="14744277"/>
            <a:ext cx="6257925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 dirty="0">
                <a:solidFill>
                  <a:srgbClr val="003A2A"/>
                </a:solidFill>
                <a:latin typeface="Arial"/>
              </a:rPr>
              <a:t>Key insight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4340" y="15128325"/>
            <a:ext cx="6372225" cy="9930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b="0" i="0" dirty="0">
                <a:solidFill>
                  <a:srgbClr val="202624"/>
                </a:solidFill>
                <a:latin typeface="Arial"/>
              </a:rPr>
              <a:t>Localization </a:t>
            </a:r>
            <a:r>
              <a:rPr b="1" i="0" dirty="0">
                <a:solidFill>
                  <a:srgbClr val="202624"/>
                </a:solidFill>
                <a:latin typeface="Arial"/>
              </a:rPr>
              <a:t>can be internalized into textual reasoning</a:t>
            </a:r>
            <a:r>
              <a:rPr lang="en-US" dirty="0">
                <a:solidFill>
                  <a:srgbClr val="202624"/>
                </a:solidFill>
                <a:latin typeface="Arial"/>
              </a:rPr>
              <a:t>:</a:t>
            </a:r>
            <a:r>
              <a:rPr b="0" i="0" dirty="0">
                <a:solidFill>
                  <a:srgbClr val="202624"/>
                </a:solidFill>
                <a:latin typeface="Arial"/>
              </a:rPr>
              <a:t> mandatory boxes/crops at inference interfere with answering.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b="1" i="0" dirty="0">
                <a:solidFill>
                  <a:srgbClr val="00573F"/>
                </a:solidFill>
                <a:latin typeface="Arial"/>
              </a:rPr>
              <a:t>→  Internalize in training; reason in pure text at inference.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058025" y="1997964"/>
            <a:ext cx="13315950" cy="480060"/>
          </a:xfrm>
          <a:prstGeom prst="roundRect">
            <a:avLst>
              <a:gd name="adj" fmla="val 18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7167753" y="2087118"/>
            <a:ext cx="301752" cy="301752"/>
          </a:xfrm>
          <a:prstGeom prst="ellipse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45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70089" y="1997964"/>
            <a:ext cx="12712446" cy="4800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Arial"/>
              </a:rPr>
              <a:t>iVGR: Dual-Stream RL with a Consistency Reward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058025" y="2651760"/>
            <a:ext cx="13315950" cy="5817393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5" name="Picture 34" descr="metho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8100" y="2788920"/>
            <a:ext cx="12115800" cy="5314473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195185" y="8167401"/>
            <a:ext cx="1308735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dirty="0">
                <a:latin typeface="Arial"/>
              </a:rPr>
              <a:t>Each query rolls out in two streams; the textual stream is aligned to high-quality grounded references via the consistency reward.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7058025" y="8706897"/>
            <a:ext cx="6532245" cy="139446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7195185" y="8807481"/>
            <a:ext cx="625792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1" i="0" dirty="0">
                <a:solidFill>
                  <a:srgbClr val="003A2A"/>
                </a:solidFill>
                <a:latin typeface="Arial"/>
              </a:rPr>
              <a:t>Grounded stream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95185" y="9145809"/>
            <a:ext cx="625792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Localize every mentioned object:  </a:t>
            </a:r>
            <a:r>
              <a:rPr sz="1600" b="1" i="0" dirty="0">
                <a:solidFill>
                  <a:srgbClr val="B43E2B"/>
                </a:solidFill>
                <a:latin typeface="Courier New"/>
              </a:rPr>
              <a:t>&lt;box&gt;[x1,y1,x2,y2]&lt;/box&gt;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195185" y="9621297"/>
            <a:ext cx="891540" cy="32004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8288" tIns="0" rIns="18288" bIns="0" rtlCol="0" anchor="ctr"/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Arial"/>
              </a:rPr>
              <a:t>Format</a:t>
            </a:r>
            <a:endParaRPr sz="12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86725" y="9621297"/>
            <a:ext cx="1371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5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223885" y="9621297"/>
            <a:ext cx="1051560" cy="32004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8288" tIns="0" rIns="18288" bIns="0" rtlCol="0" anchor="ctr"/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Arial"/>
              </a:rPr>
              <a:t>Accuracy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275445" y="9621297"/>
            <a:ext cx="1371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5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9412605" y="9621297"/>
            <a:ext cx="1097280" cy="320040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8288" tIns="0" rIns="18288" bIns="0" rtlCol="0" anchor="ctr"/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Arial"/>
              </a:rPr>
              <a:t>Box </a:t>
            </a:r>
            <a:r>
              <a:rPr sz="1600" b="1" i="0" dirty="0" err="1">
                <a:solidFill>
                  <a:srgbClr val="FFFFFF"/>
                </a:solidFill>
                <a:latin typeface="Arial"/>
              </a:rPr>
              <a:t>IoU</a:t>
            </a:r>
            <a:endParaRPr sz="16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058025" y="10307097"/>
            <a:ext cx="6532245" cy="139446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7195185" y="10407681"/>
            <a:ext cx="625792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1" i="0" dirty="0">
                <a:solidFill>
                  <a:srgbClr val="003A2A"/>
                </a:solidFill>
                <a:latin typeface="Arial"/>
              </a:rPr>
              <a:t>Textual stream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95185" y="10746009"/>
            <a:ext cx="625792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Plain text reasoning — </a:t>
            </a:r>
            <a:r>
              <a:rPr sz="1600" b="1" i="0" dirty="0">
                <a:solidFill>
                  <a:srgbClr val="202624"/>
                </a:solidFill>
                <a:latin typeface="Arial"/>
              </a:rPr>
              <a:t>no coordinates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; used at inference.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195185" y="11221497"/>
            <a:ext cx="891540" cy="32004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8288" tIns="0" rIns="18288" bIns="0" rtlCol="0" anchor="ctr"/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Arial"/>
              </a:rPr>
              <a:t>Format</a:t>
            </a:r>
            <a:endParaRPr sz="1200" b="1" i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086725" y="11221497"/>
            <a:ext cx="1371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5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223885" y="11221497"/>
            <a:ext cx="1051560" cy="320040"/>
          </a:xfrm>
          <a:prstGeom prst="roundRect">
            <a:avLst>
              <a:gd name="adj" fmla="val 50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8288" tIns="0" rIns="18288" bIns="0" rtlCol="0" anchor="ctr"/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Arial"/>
              </a:rPr>
              <a:t>Accuracy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275445" y="11221497"/>
            <a:ext cx="1371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350" b="1" i="0">
                <a:solidFill>
                  <a:srgbClr val="5A6B63"/>
                </a:solidFill>
                <a:latin typeface="Arial"/>
              </a:rPr>
              <a:t>+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9412605" y="11221497"/>
            <a:ext cx="1303020" cy="320040"/>
          </a:xfrm>
          <a:prstGeom prst="roundRect">
            <a:avLst>
              <a:gd name="adj" fmla="val 50000"/>
            </a:avLst>
          </a:prstGeom>
          <a:solidFill>
            <a:srgbClr val="B43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18288" tIns="0" rIns="18288" bIns="0" rtlCol="0" anchor="ctr"/>
          <a:lstStyle/>
          <a:p>
            <a:pPr algn="ctr"/>
            <a:r>
              <a:rPr sz="1600" b="1" i="0" dirty="0">
                <a:solidFill>
                  <a:srgbClr val="FFFFFF"/>
                </a:solidFill>
                <a:latin typeface="Arial"/>
              </a:rPr>
              <a:t>Consistency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807065" y="11258407"/>
            <a:ext cx="2783205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1" dirty="0">
                <a:solidFill>
                  <a:srgbClr val="5A6B63"/>
                </a:solidFill>
                <a:latin typeface="Arial"/>
              </a:rPr>
              <a:t>novel — transfers grounding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058025" y="11837703"/>
            <a:ext cx="6532245" cy="4324316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Rectangle 55"/>
          <p:cNvSpPr/>
          <p:nvPr/>
        </p:nvSpPr>
        <p:spPr>
          <a:xfrm>
            <a:off x="7058025" y="11883422"/>
            <a:ext cx="68580" cy="4232877"/>
          </a:xfrm>
          <a:prstGeom prst="rect">
            <a:avLst/>
          </a:prstGeom>
          <a:solidFill>
            <a:srgbClr val="B43E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7218045" y="11956575"/>
            <a:ext cx="625792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1" i="0" dirty="0">
                <a:solidFill>
                  <a:srgbClr val="003A2A"/>
                </a:solidFill>
                <a:latin typeface="Arial"/>
              </a:rPr>
              <a:t>Consistency reward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218045" y="12349767"/>
            <a:ext cx="6212205" cy="16055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600" b="1" i="0" dirty="0">
                <a:solidFill>
                  <a:srgbClr val="202624"/>
                </a:solidFill>
                <a:latin typeface="Arial"/>
              </a:rPr>
              <a:t>1.  Reference selection: </a:t>
            </a:r>
            <a:endParaRPr lang="en-US" sz="1600" b="1" i="0" dirty="0">
              <a:solidFill>
                <a:srgbClr val="202624"/>
              </a:solidFill>
              <a:latin typeface="Arial"/>
            </a:endParaRPr>
          </a:p>
          <a:p>
            <a:pPr algn="l">
              <a:spcAft>
                <a:spcPts val="200"/>
              </a:spcAft>
            </a:pPr>
            <a:r>
              <a:rPr lang="en-US" sz="1600" b="1" dirty="0">
                <a:solidFill>
                  <a:srgbClr val="202624"/>
                </a:solidFill>
                <a:latin typeface="Arial"/>
              </a:rPr>
              <a:t>	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valid format · correct answer · </a:t>
            </a:r>
            <a:r>
              <a:rPr sz="1600" b="0" i="1" dirty="0" err="1">
                <a:solidFill>
                  <a:srgbClr val="202624"/>
                </a:solidFill>
                <a:latin typeface="Arial"/>
              </a:rPr>
              <a:t>R</a:t>
            </a:r>
            <a:r>
              <a:rPr sz="1600" b="0" i="0" baseline="-25000" dirty="0" err="1">
                <a:solidFill>
                  <a:srgbClr val="202624"/>
                </a:solidFill>
                <a:latin typeface="Arial"/>
              </a:rPr>
              <a:t>box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&gt; </a:t>
            </a:r>
            <a:r>
              <a:rPr sz="1600" b="0" i="0" dirty="0" err="1">
                <a:solidFill>
                  <a:srgbClr val="202624"/>
                </a:solidFill>
                <a:latin typeface="Arial"/>
              </a:rPr>
              <a:t>τ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= 0.3.</a:t>
            </a:r>
          </a:p>
          <a:p>
            <a:pPr algn="l">
              <a:spcAft>
                <a:spcPts val="200"/>
              </a:spcAft>
            </a:pPr>
            <a:r>
              <a:rPr sz="1600" b="1" i="0" dirty="0">
                <a:solidFill>
                  <a:srgbClr val="202624"/>
                </a:solidFill>
                <a:latin typeface="Arial"/>
              </a:rPr>
              <a:t>2.  Rollout archive:  </a:t>
            </a:r>
            <a:endParaRPr lang="en-US" sz="1600" b="1" i="0" dirty="0">
              <a:solidFill>
                <a:srgbClr val="202624"/>
              </a:solidFill>
              <a:latin typeface="Arial"/>
            </a:endParaRPr>
          </a:p>
          <a:p>
            <a:pPr algn="l">
              <a:spcAft>
                <a:spcPts val="200"/>
              </a:spcAft>
            </a:pPr>
            <a:r>
              <a:rPr lang="en-US" sz="1600" b="1" dirty="0">
                <a:solidFill>
                  <a:srgbClr val="202624"/>
                </a:solidFill>
                <a:latin typeface="Arial"/>
              </a:rPr>
              <a:t>	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persist the best grounded </a:t>
            </a:r>
            <a:r>
              <a:rPr sz="1600" b="0" i="0" dirty="0" err="1">
                <a:solidFill>
                  <a:srgbClr val="202624"/>
                </a:solidFill>
                <a:latin typeface="Arial"/>
              </a:rPr>
              <a:t>CoT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per query </a:t>
            </a:r>
            <a:r>
              <a:rPr sz="1600" b="0" i="1" dirty="0">
                <a:solidFill>
                  <a:srgbClr val="5A6B63"/>
                </a:solidFill>
                <a:latin typeface="Arial"/>
              </a:rPr>
              <a:t>(</a:t>
            </a:r>
            <a:r>
              <a:rPr sz="1600" b="0" dirty="0">
                <a:solidFill>
                  <a:srgbClr val="5A6B63"/>
                </a:solidFill>
                <a:latin typeface="Arial"/>
              </a:rPr>
              <a:t>hit rate → ~50%).</a:t>
            </a:r>
          </a:p>
          <a:p>
            <a:pPr algn="l">
              <a:spcAft>
                <a:spcPts val="200"/>
              </a:spcAft>
            </a:pPr>
            <a:r>
              <a:rPr sz="1600" b="1" i="0" dirty="0">
                <a:solidFill>
                  <a:srgbClr val="202624"/>
                </a:solidFill>
                <a:latin typeface="Arial"/>
              </a:rPr>
              <a:t>3.  LLM judge (Qwen2.5-72B): </a:t>
            </a:r>
          </a:p>
          <a:p>
            <a:pPr algn="l">
              <a:spcAft>
                <a:spcPts val="200"/>
              </a:spcAft>
            </a:pPr>
            <a:r>
              <a:rPr lang="en-US" sz="1600" b="1" dirty="0">
                <a:solidFill>
                  <a:srgbClr val="202624"/>
                </a:solidFill>
                <a:latin typeface="Arial"/>
              </a:rPr>
              <a:t>	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same visual content as the reference?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7195185" y="14146563"/>
            <a:ext cx="3074098" cy="740664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240">
            <a:solidFill>
              <a:srgbClr val="0057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7309485" y="14146563"/>
            <a:ext cx="800100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900" b="1" i="0" dirty="0">
                <a:solidFill>
                  <a:srgbClr val="00573F"/>
                </a:solidFill>
                <a:latin typeface="Arial"/>
              </a:rPr>
              <a:t>1.0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155305" y="14393785"/>
            <a:ext cx="2045398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identical visual content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0379011" y="14146563"/>
            <a:ext cx="3074098" cy="740664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240">
            <a:solidFill>
              <a:srgbClr val="6B8F3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10493311" y="14146563"/>
            <a:ext cx="800100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900" b="1" i="0">
                <a:solidFill>
                  <a:srgbClr val="6B8F3E"/>
                </a:solidFill>
                <a:latin typeface="Arial"/>
              </a:rPr>
              <a:t>0.7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1339131" y="14393785"/>
            <a:ext cx="2045398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omits OR adds details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7195185" y="14996955"/>
            <a:ext cx="3074098" cy="740664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240">
            <a:solidFill>
              <a:srgbClr val="C9A22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7309485" y="14996955"/>
            <a:ext cx="800100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900" b="1" i="0">
                <a:solidFill>
                  <a:srgbClr val="C9A227"/>
                </a:solidFill>
                <a:latin typeface="Arial"/>
              </a:rPr>
              <a:t>0.3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8155305" y="15244177"/>
            <a:ext cx="2246566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omits AND adds details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10379011" y="14996955"/>
            <a:ext cx="3074098" cy="740664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240">
            <a:solidFill>
              <a:srgbClr val="B43E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10493311" y="14996955"/>
            <a:ext cx="800100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900" b="1" i="0">
                <a:solidFill>
                  <a:srgbClr val="B43E2B"/>
                </a:solidFill>
                <a:latin typeface="Arial"/>
              </a:rPr>
              <a:t>0.0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1339131" y="15244177"/>
            <a:ext cx="2045398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contradicts reference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218045" y="15816191"/>
            <a:ext cx="6477380" cy="2405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Learn to 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look at the right place</a:t>
            </a:r>
            <a:r>
              <a:rPr lang="en-US" sz="1600" b="1" i="0" dirty="0">
                <a:solidFill>
                  <a:srgbClr val="00573F"/>
                </a:solidFill>
                <a:latin typeface="Arial"/>
              </a:rPr>
              <a:t>, 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without coordinates.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13841730" y="8706897"/>
            <a:ext cx="6532245" cy="363474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TextBox 72"/>
          <p:cNvSpPr txBox="1"/>
          <p:nvPr/>
        </p:nvSpPr>
        <p:spPr>
          <a:xfrm>
            <a:off x="13978890" y="8807481"/>
            <a:ext cx="625792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1" i="0" dirty="0">
                <a:solidFill>
                  <a:srgbClr val="003A2A"/>
                </a:solidFill>
                <a:latin typeface="Arial"/>
              </a:rPr>
              <a:t>Tool-assisted test-time scaling</a:t>
            </a:r>
          </a:p>
        </p:txBody>
      </p:sp>
      <p:sp>
        <p:nvSpPr>
          <p:cNvPr id="74" name="Oval 73"/>
          <p:cNvSpPr/>
          <p:nvPr/>
        </p:nvSpPr>
        <p:spPr>
          <a:xfrm>
            <a:off x="13978890" y="9191529"/>
            <a:ext cx="283464" cy="28346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5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372082" y="9209817"/>
            <a:ext cx="584644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600" b="0" i="0" dirty="0">
                <a:solidFill>
                  <a:srgbClr val="202624"/>
                </a:solidFill>
                <a:latin typeface="Arial"/>
              </a:rPr>
              <a:t>Generate </a:t>
            </a:r>
            <a:r>
              <a:rPr lang="en-US" sz="1600" dirty="0">
                <a:solidFill>
                  <a:srgbClr val="202624"/>
                </a:solidFill>
                <a:latin typeface="Arial"/>
              </a:rPr>
              <a:t>g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rounded </a:t>
            </a:r>
            <a:r>
              <a:rPr sz="1600" b="0" i="0" dirty="0" err="1">
                <a:solidFill>
                  <a:srgbClr val="202624"/>
                </a:solidFill>
                <a:latin typeface="Arial"/>
              </a:rPr>
              <a:t>CoT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once; extract all predicted boxes.</a:t>
            </a:r>
          </a:p>
        </p:txBody>
      </p:sp>
      <p:sp>
        <p:nvSpPr>
          <p:cNvPr id="76" name="Oval 75"/>
          <p:cNvSpPr/>
          <p:nvPr/>
        </p:nvSpPr>
        <p:spPr>
          <a:xfrm>
            <a:off x="13978890" y="9621297"/>
            <a:ext cx="283464" cy="28346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5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4372082" y="9639585"/>
            <a:ext cx="584644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Crop each box + a union crop (</a:t>
            </a:r>
            <a:r>
              <a:rPr lang="en-US" sz="1600" b="0" i="0" dirty="0">
                <a:solidFill>
                  <a:srgbClr val="202624"/>
                </a:solidFill>
                <a:latin typeface="Arial"/>
              </a:rPr>
              <a:t>for keeping 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spatial context).</a:t>
            </a:r>
          </a:p>
        </p:txBody>
      </p:sp>
      <p:sp>
        <p:nvSpPr>
          <p:cNvPr id="78" name="Oval 77"/>
          <p:cNvSpPr/>
          <p:nvPr/>
        </p:nvSpPr>
        <p:spPr>
          <a:xfrm>
            <a:off x="13978890" y="10051065"/>
            <a:ext cx="283464" cy="283464"/>
          </a:xfrm>
          <a:prstGeom prst="ellipse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35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4372082" y="10069353"/>
            <a:ext cx="584644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600" b="0" i="0" dirty="0">
                <a:solidFill>
                  <a:srgbClr val="202624"/>
                </a:solidFill>
                <a:latin typeface="Arial"/>
              </a:rPr>
              <a:t>Feed global </a:t>
            </a:r>
            <a:r>
              <a:rPr lang="en-US" sz="1600" dirty="0">
                <a:solidFill>
                  <a:srgbClr val="202624"/>
                </a:solidFill>
                <a:latin typeface="Arial"/>
              </a:rPr>
              <a:t>image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+ crop</a:t>
            </a:r>
            <a:r>
              <a:rPr lang="en-US" sz="1600" b="0" i="0" dirty="0">
                <a:solidFill>
                  <a:srgbClr val="202624"/>
                </a:solidFill>
                <a:latin typeface="Arial"/>
              </a:rPr>
              <a:t>s back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; </a:t>
            </a:r>
            <a:r>
              <a:rPr lang="en-US" sz="1600" dirty="0">
                <a:solidFill>
                  <a:srgbClr val="202624"/>
                </a:solidFill>
                <a:latin typeface="Arial"/>
              </a:rPr>
              <a:t>answer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with textual </a:t>
            </a:r>
            <a:r>
              <a:rPr sz="1600" b="0" i="0" dirty="0" err="1">
                <a:solidFill>
                  <a:srgbClr val="202624"/>
                </a:solidFill>
                <a:latin typeface="Arial"/>
              </a:rPr>
              <a:t>CoT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.</a:t>
            </a:r>
          </a:p>
        </p:txBody>
      </p:sp>
      <p:graphicFrame>
        <p:nvGraphicFramePr>
          <p:cNvPr id="80" name="Table 79"/>
          <p:cNvGraphicFramePr>
            <a:graphicFrameLocks noGrp="1"/>
          </p:cNvGraphicFramePr>
          <p:nvPr/>
        </p:nvGraphicFramePr>
        <p:xfrm>
          <a:off x="13978890" y="10553985"/>
          <a:ext cx="6257922" cy="1709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3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9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66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Test-time scaling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V*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HR4K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HR8K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FFFFFF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iVGR-7B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86.4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78.3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75.5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80.1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iVGR-7B + crops + union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90.1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81.8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76.3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82.7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iVGR-8B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90.1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82.0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80.1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0" i="0">
                          <a:solidFill>
                            <a:srgbClr val="202624"/>
                          </a:solidFill>
                          <a:latin typeface="Arial"/>
                        </a:rPr>
                        <a:t>84.1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iVGR-8B + crops + union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93.2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84.3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79.3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00" b="1" i="0">
                          <a:solidFill>
                            <a:srgbClr val="202624"/>
                          </a:solidFill>
                          <a:latin typeface="Arial"/>
                        </a:rPr>
                        <a:t>85.6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1" name="Rounded Rectangle 80"/>
          <p:cNvSpPr/>
          <p:nvPr/>
        </p:nvSpPr>
        <p:spPr>
          <a:xfrm>
            <a:off x="13841730" y="12579381"/>
            <a:ext cx="6532245" cy="3582638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81"/>
          <p:cNvSpPr txBox="1"/>
          <p:nvPr/>
        </p:nvSpPr>
        <p:spPr>
          <a:xfrm>
            <a:off x="13978890" y="12679965"/>
            <a:ext cx="6257925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700" b="1" i="0" dirty="0">
                <a:solidFill>
                  <a:srgbClr val="003A2A"/>
                </a:solidFill>
                <a:latin typeface="Arial"/>
              </a:rPr>
              <a:t>What matters?</a:t>
            </a:r>
            <a:r>
              <a:rPr sz="1200" b="0" i="0" dirty="0">
                <a:solidFill>
                  <a:srgbClr val="5A6B63"/>
                </a:solidFill>
                <a:latin typeface="Arial"/>
              </a:rPr>
              <a:t>  (ablation</a:t>
            </a:r>
            <a:r>
              <a:rPr lang="en-US" sz="1200" b="0" i="0" dirty="0">
                <a:solidFill>
                  <a:srgbClr val="5A6B63"/>
                </a:solidFill>
                <a:latin typeface="Arial"/>
              </a:rPr>
              <a:t> study</a:t>
            </a:r>
            <a:r>
              <a:rPr sz="1200" b="0" i="0" dirty="0">
                <a:solidFill>
                  <a:srgbClr val="5A6B63"/>
                </a:solidFill>
                <a:latin typeface="Arial"/>
              </a:rPr>
              <a:t>, avg. of 5</a:t>
            </a:r>
            <a:r>
              <a:rPr lang="en-US" sz="1200" b="0" i="0" dirty="0">
                <a:solidFill>
                  <a:srgbClr val="5A6B63"/>
                </a:solidFill>
                <a:latin typeface="Arial"/>
              </a:rPr>
              <a:t> benchmarks</a:t>
            </a:r>
            <a:r>
              <a:rPr sz="1200" b="0" i="0" dirty="0">
                <a:solidFill>
                  <a:srgbClr val="5A6B63"/>
                </a:solidFill>
                <a:latin typeface="Arial"/>
              </a:rPr>
              <a:t>)</a:t>
            </a:r>
          </a:p>
        </p:txBody>
      </p:sp>
      <p:graphicFrame>
        <p:nvGraphicFramePr>
          <p:cNvPr id="83" name="Table 82"/>
          <p:cNvGraphicFramePr>
            <a:graphicFrameLocks noGrp="1"/>
          </p:cNvGraphicFramePr>
          <p:nvPr/>
        </p:nvGraphicFramePr>
        <p:xfrm>
          <a:off x="13978890" y="13064013"/>
          <a:ext cx="6257924" cy="2258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53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4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3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 dirty="0">
                          <a:solidFill>
                            <a:srgbClr val="FFFFFF"/>
                          </a:solidFill>
                          <a:latin typeface="Arial"/>
                        </a:rPr>
                        <a:t>Variant (all RL from same cold-start)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Cold-start SFT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67.1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GRPO, textual stream only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69.1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GRPO, grounded stream only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71.1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Dual-stream, no consistency reward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71.0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+ consistency reward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0" i="0">
                          <a:solidFill>
                            <a:srgbClr val="202624"/>
                          </a:solidFill>
                          <a:latin typeface="Arial"/>
                        </a:rPr>
                        <a:t>71.5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250" b="1" i="0">
                          <a:solidFill>
                            <a:srgbClr val="202624"/>
                          </a:solidFill>
                          <a:latin typeface="Arial"/>
                        </a:rPr>
                        <a:t>+ rollout archive  (full iVGR)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250" b="1" i="0" dirty="0">
                          <a:solidFill>
                            <a:srgbClr val="202624"/>
                          </a:solidFill>
                          <a:latin typeface="Arial"/>
                        </a:rPr>
                        <a:t>72.4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4" name="TextBox 83"/>
          <p:cNvSpPr txBox="1"/>
          <p:nvPr/>
        </p:nvSpPr>
        <p:spPr>
          <a:xfrm>
            <a:off x="13978890" y="15423165"/>
            <a:ext cx="6395085" cy="2405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1" i="0" dirty="0">
                <a:solidFill>
                  <a:srgbClr val="C9A227"/>
                </a:solidFill>
                <a:latin typeface="Arial"/>
              </a:rPr>
              <a:t>•  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Consistency reward + archive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deliver the gains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20625435" y="1997964"/>
            <a:ext cx="6532245" cy="480060"/>
          </a:xfrm>
          <a:prstGeom prst="roundRect">
            <a:avLst>
              <a:gd name="adj" fmla="val 18000"/>
            </a:avLst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Oval 85"/>
          <p:cNvSpPr/>
          <p:nvPr/>
        </p:nvSpPr>
        <p:spPr>
          <a:xfrm>
            <a:off x="20735163" y="2087118"/>
            <a:ext cx="301752" cy="301752"/>
          </a:xfrm>
          <a:prstGeom prst="ellipse">
            <a:avLst/>
          </a:prstGeom>
          <a:solidFill>
            <a:srgbClr val="C9A2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45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1137498" y="1997964"/>
            <a:ext cx="5928741" cy="4800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Arial"/>
              </a:rPr>
              <a:t>Results: SOTA Without Boxes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20625435" y="2651760"/>
            <a:ext cx="6532245" cy="643272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TextBox 88"/>
          <p:cNvSpPr txBox="1"/>
          <p:nvPr/>
        </p:nvSpPr>
        <p:spPr>
          <a:xfrm>
            <a:off x="20762594" y="2752344"/>
            <a:ext cx="625792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1" i="0" dirty="0">
                <a:solidFill>
                  <a:srgbClr val="003A2A"/>
                </a:solidFill>
                <a:latin typeface="Arial"/>
              </a:rPr>
              <a:t>Fine-grained &amp; general VQA</a:t>
            </a:r>
            <a:r>
              <a:rPr b="0" i="0" dirty="0">
                <a:solidFill>
                  <a:srgbClr val="5A6B63"/>
                </a:solidFill>
                <a:latin typeface="Arial"/>
              </a:rPr>
              <a:t>  </a:t>
            </a:r>
            <a:r>
              <a:rPr sz="1200" b="0" i="0" dirty="0">
                <a:solidFill>
                  <a:srgbClr val="5A6B63"/>
                </a:solidFill>
                <a:latin typeface="Arial"/>
              </a:rPr>
              <a:t>(avg. of 8</a:t>
            </a:r>
            <a:r>
              <a:rPr lang="en-US" sz="1200" b="0" i="0" dirty="0">
                <a:solidFill>
                  <a:srgbClr val="5A6B63"/>
                </a:solidFill>
                <a:latin typeface="Arial"/>
              </a:rPr>
              <a:t> benchmarks</a:t>
            </a:r>
            <a:r>
              <a:rPr sz="1200" b="0" i="0" dirty="0">
                <a:solidFill>
                  <a:srgbClr val="5A6B63"/>
                </a:solidFill>
                <a:latin typeface="Arial"/>
              </a:rPr>
              <a:t>)</a:t>
            </a:r>
          </a:p>
        </p:txBody>
      </p:sp>
      <p:graphicFrame>
        <p:nvGraphicFramePr>
          <p:cNvPr id="90" name="Table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652201"/>
              </p:ext>
            </p:extLst>
          </p:nvPr>
        </p:nvGraphicFramePr>
        <p:xfrm>
          <a:off x="20762594" y="3136391"/>
          <a:ext cx="6257923" cy="5385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0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3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Arial"/>
                        </a:rPr>
                        <a:t>Model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500" b="1" i="0" dirty="0">
                          <a:solidFill>
                            <a:srgbClr val="FFFFFF"/>
                          </a:solidFill>
                          <a:latin typeface="Arial"/>
                        </a:rPr>
                        <a:t>Avg.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sz="1500" b="1" i="0">
                          <a:solidFill>
                            <a:srgbClr val="FFFFFF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32004" marR="32004" marT="9144" marB="9144" anchor="ctr">
                    <a:solidFill>
                      <a:srgbClr val="0057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1" dirty="0">
                          <a:solidFill>
                            <a:srgbClr val="202624"/>
                          </a:solidFill>
                          <a:latin typeface="Arial"/>
                        </a:rPr>
                        <a:t>Gemini-3.1-Pro-Preview</a:t>
                      </a:r>
                    </a:p>
                  </a:txBody>
                  <a:tcPr marL="32004" marR="32004" marT="9144" marB="9144" anchor="ctr">
                    <a:solidFill>
                      <a:srgbClr val="FFF6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83.9</a:t>
                      </a:r>
                    </a:p>
                  </a:txBody>
                  <a:tcPr marL="32004" marR="32004" marT="9144" marB="9144" anchor="ctr">
                    <a:solidFill>
                      <a:srgbClr val="FFF6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5A6B63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2004" marR="32004" marT="9144" marB="9144" anchor="ctr">
                    <a:solidFill>
                      <a:srgbClr val="FFF6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1" dirty="0">
                          <a:solidFill>
                            <a:srgbClr val="202624"/>
                          </a:solidFill>
                          <a:latin typeface="Arial"/>
                        </a:rPr>
                        <a:t>GPT-5.4</a:t>
                      </a:r>
                    </a:p>
                  </a:txBody>
                  <a:tcPr marL="32004" marR="32004" marT="9144" marB="9144" anchor="ctr">
                    <a:solidFill>
                      <a:srgbClr val="FFF6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83.1</a:t>
                      </a:r>
                    </a:p>
                  </a:txBody>
                  <a:tcPr marL="32004" marR="32004" marT="9144" marB="9144" anchor="ctr">
                    <a:solidFill>
                      <a:srgbClr val="FFF6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5A6B63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2004" marR="32004" marT="9144" marB="9144" anchor="ctr">
                    <a:solidFill>
                      <a:srgbClr val="FFF6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Qwen2.5-VL-7B (baseline)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70.1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5A6B63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Thyme-7B (ICLR’26)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74.6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00573F"/>
                          </a:solidFill>
                          <a:latin typeface="Arial"/>
                        </a:rPr>
                        <a:t>+4.5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DeepEyes-7B (ICLR’26)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74.1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00573F"/>
                          </a:solidFill>
                          <a:latin typeface="Arial"/>
                        </a:rPr>
                        <a:t>+4.0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TreeVGR-7B (ICLR’26)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74.7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00573F"/>
                          </a:solidFill>
                          <a:latin typeface="Arial"/>
                        </a:rPr>
                        <a:t>+4.6</a:t>
                      </a:r>
                    </a:p>
                  </a:txBody>
                  <a:tcPr marL="32004" marR="32004" marT="9144" marB="9144" anchor="ctr">
                    <a:solidFill>
                      <a:srgbClr val="F2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202624"/>
                          </a:solidFill>
                          <a:latin typeface="Arial"/>
                        </a:rPr>
                        <a:t>iVGR-7B (ours)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202624"/>
                          </a:solidFill>
                          <a:latin typeface="Arial"/>
                        </a:rPr>
                        <a:t>76.6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00573F"/>
                          </a:solidFill>
                          <a:latin typeface="Arial"/>
                        </a:rPr>
                        <a:t>+6.5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Qwen3-VL-8B (baseline)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76.2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5A6B63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202624"/>
                          </a:solidFill>
                          <a:latin typeface="Arial"/>
                        </a:rPr>
                        <a:t>iVGR-8B (ours)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202624"/>
                          </a:solidFill>
                          <a:latin typeface="Arial"/>
                        </a:rPr>
                        <a:t>80.6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00573F"/>
                          </a:solidFill>
                          <a:latin typeface="Arial"/>
                        </a:rPr>
                        <a:t>+4.4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Qwen3-VL-32B (baseline)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202624"/>
                          </a:solidFill>
                          <a:latin typeface="Arial"/>
                        </a:rPr>
                        <a:t>79.6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0" i="0" dirty="0">
                          <a:solidFill>
                            <a:srgbClr val="5A6B63"/>
                          </a:solidFill>
                          <a:latin typeface="Arial"/>
                        </a:rPr>
                        <a:t>–</a:t>
                      </a:r>
                    </a:p>
                  </a:txBody>
                  <a:tcPr marL="32004" marR="32004" marT="9144" marB="914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202624"/>
                          </a:solidFill>
                          <a:latin typeface="Arial"/>
                        </a:rPr>
                        <a:t>iVGR-32B (ours)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202624"/>
                          </a:solidFill>
                          <a:latin typeface="Arial"/>
                        </a:rPr>
                        <a:t>82.9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b="1" i="0" dirty="0">
                          <a:solidFill>
                            <a:srgbClr val="00573F"/>
                          </a:solidFill>
                          <a:latin typeface="Arial"/>
                        </a:rPr>
                        <a:t>+3.3</a:t>
                      </a:r>
                    </a:p>
                  </a:txBody>
                  <a:tcPr marL="32004" marR="32004" marT="9144" marB="9144" anchor="ctr">
                    <a:solidFill>
                      <a:srgbClr val="E9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1" name="TextBox 90"/>
          <p:cNvSpPr txBox="1"/>
          <p:nvPr/>
        </p:nvSpPr>
        <p:spPr>
          <a:xfrm>
            <a:off x="20762594" y="8613648"/>
            <a:ext cx="625792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 dirty="0">
                <a:solidFill>
                  <a:srgbClr val="202624"/>
                </a:solidFill>
                <a:latin typeface="Arial"/>
              </a:rPr>
              <a:t>Also: chart &amp; multidisciplinary </a:t>
            </a:r>
            <a:r>
              <a:rPr sz="1600" b="1" i="0" dirty="0">
                <a:solidFill>
                  <a:srgbClr val="00573F"/>
                </a:solidFill>
                <a:latin typeface="Arial"/>
              </a:rPr>
              <a:t>+2.5 / +3.3 / +2.6</a:t>
            </a:r>
            <a:r>
              <a:rPr sz="1600" b="0" i="0" dirty="0">
                <a:solidFill>
                  <a:srgbClr val="202624"/>
                </a:solidFill>
                <a:latin typeface="Arial"/>
              </a:rPr>
              <a:t> on 7B / 8B / 32B.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20625435" y="9320581"/>
            <a:ext cx="6532245" cy="49149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TextBox 92"/>
          <p:cNvSpPr txBox="1"/>
          <p:nvPr/>
        </p:nvSpPr>
        <p:spPr>
          <a:xfrm>
            <a:off x="20762594" y="9421165"/>
            <a:ext cx="625792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b="1" i="0" dirty="0">
                <a:solidFill>
                  <a:srgbClr val="003A2A"/>
                </a:solidFill>
                <a:latin typeface="Arial"/>
              </a:rPr>
              <a:t>Effect of the consistency reward</a:t>
            </a:r>
          </a:p>
        </p:txBody>
      </p:sp>
      <p:pic>
        <p:nvPicPr>
          <p:cNvPr id="94" name="Picture 93" descr="qual_cstrewar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62594" y="9786925"/>
            <a:ext cx="6257925" cy="3943992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20762594" y="13785781"/>
            <a:ext cx="625792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0" dirty="0">
                <a:solidFill>
                  <a:srgbClr val="5A6B63"/>
                </a:solidFill>
                <a:latin typeface="Arial"/>
              </a:rPr>
              <a:t>w/o consistency reward → wrong region, “blue” </a:t>
            </a:r>
            <a:r>
              <a:rPr sz="1400" b="1" dirty="0">
                <a:solidFill>
                  <a:srgbClr val="5A6B63"/>
                </a:solidFill>
                <a:latin typeface="Arial"/>
              </a:rPr>
              <a:t>✗</a:t>
            </a:r>
            <a:r>
              <a:rPr sz="1400" b="0" dirty="0">
                <a:solidFill>
                  <a:srgbClr val="5A6B63"/>
                </a:solidFill>
                <a:latin typeface="Arial"/>
              </a:rPr>
              <a:t> ; </a:t>
            </a:r>
            <a:endParaRPr lang="en-US" sz="1400" b="0" dirty="0">
              <a:solidFill>
                <a:srgbClr val="5A6B63"/>
              </a:solidFill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0" dirty="0" err="1">
                <a:solidFill>
                  <a:srgbClr val="5A6B63"/>
                </a:solidFill>
                <a:latin typeface="Arial"/>
              </a:rPr>
              <a:t>iVGR</a:t>
            </a:r>
            <a:r>
              <a:rPr sz="1400" b="0" dirty="0">
                <a:solidFill>
                  <a:srgbClr val="5A6B63"/>
                </a:solidFill>
                <a:latin typeface="Arial"/>
              </a:rPr>
              <a:t> → finds the trailer, “orange” </a:t>
            </a:r>
            <a:r>
              <a:rPr sz="1400" b="1" dirty="0">
                <a:solidFill>
                  <a:srgbClr val="5A6B63"/>
                </a:solidFill>
                <a:latin typeface="Arial"/>
              </a:rPr>
              <a:t>✓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20625435" y="14384927"/>
            <a:ext cx="6532245" cy="1777092"/>
          </a:xfrm>
          <a:prstGeom prst="roundRect">
            <a:avLst>
              <a:gd name="adj" fmla="val 3500"/>
            </a:avLst>
          </a:prstGeom>
          <a:solidFill>
            <a:srgbClr val="00573F"/>
          </a:solidFill>
          <a:ln w="8890">
            <a:solidFill>
              <a:srgbClr val="003A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TextBox 96"/>
          <p:cNvSpPr txBox="1"/>
          <p:nvPr/>
        </p:nvSpPr>
        <p:spPr>
          <a:xfrm>
            <a:off x="20762595" y="14460926"/>
            <a:ext cx="4794885" cy="301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700" b="1" i="0" dirty="0">
                <a:solidFill>
                  <a:srgbClr val="FFFFFF"/>
                </a:solidFill>
                <a:latin typeface="Arial"/>
              </a:rPr>
              <a:t>Takeaways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0794598" y="14863296"/>
            <a:ext cx="4680585" cy="100399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5000"/>
              </a:lnSpc>
              <a:spcAft>
                <a:spcPts val="1300"/>
              </a:spcAft>
            </a:pPr>
            <a:r>
              <a:rPr sz="1300" b="1" dirty="0">
                <a:solidFill>
                  <a:srgbClr val="FFFFFF"/>
                </a:solidFill>
                <a:latin typeface="Arial"/>
              </a:rPr>
              <a:t>✓  Grounding at inference is unnecessary</a:t>
            </a:r>
            <a:r>
              <a:rPr lang="en-US" sz="1300" b="1" dirty="0">
                <a:solidFill>
                  <a:srgbClr val="FFFFFF"/>
                </a:solidFill>
                <a:latin typeface="Arial"/>
              </a:rPr>
              <a:t>.</a:t>
            </a:r>
          </a:p>
          <a:p>
            <a:pPr>
              <a:lnSpc>
                <a:spcPct val="115000"/>
              </a:lnSpc>
              <a:spcAft>
                <a:spcPts val="1300"/>
              </a:spcAft>
            </a:pPr>
            <a:r>
              <a:rPr sz="1300" b="1" dirty="0">
                <a:solidFill>
                  <a:srgbClr val="FFFFFF"/>
                </a:solidFill>
                <a:latin typeface="Arial"/>
              </a:rPr>
              <a:t>✓  A consistency reward aligns the dual streams.</a:t>
            </a:r>
          </a:p>
          <a:p>
            <a:pPr>
              <a:lnSpc>
                <a:spcPct val="115000"/>
              </a:lnSpc>
              <a:spcAft>
                <a:spcPts val="1300"/>
              </a:spcAft>
            </a:pPr>
            <a:r>
              <a:rPr sz="1300" b="1" dirty="0">
                <a:solidFill>
                  <a:srgbClr val="FFFFFF"/>
                </a:solidFill>
                <a:latin typeface="Arial"/>
              </a:rPr>
              <a:t>✓  SOTA </a:t>
            </a:r>
            <a:r>
              <a:rPr lang="en-US" sz="1300" b="1" dirty="0">
                <a:solidFill>
                  <a:srgbClr val="FFFFFF"/>
                </a:solidFill>
                <a:latin typeface="Arial"/>
              </a:rPr>
              <a:t>on </a:t>
            </a:r>
            <a:r>
              <a:rPr sz="1300" b="1" dirty="0">
                <a:solidFill>
                  <a:srgbClr val="FFFFFF"/>
                </a:solidFill>
                <a:latin typeface="Arial"/>
              </a:rPr>
              <a:t>fine-grained VQA, 7B–32B, tool-compatible.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25524571" y="14478915"/>
            <a:ext cx="1444752" cy="144475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0" name="Picture 99" descr="qr_projec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57480" y="14516895"/>
            <a:ext cx="1371600" cy="1371600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25328880" y="15944195"/>
            <a:ext cx="18288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1" i="0" dirty="0">
                <a:solidFill>
                  <a:srgbClr val="FFFFFF"/>
                </a:solidFill>
                <a:latin typeface="Arial"/>
              </a:rPr>
              <a:t>project page &amp; code</a:t>
            </a:r>
          </a:p>
        </p:txBody>
      </p:sp>
      <p:pic>
        <p:nvPicPr>
          <p:cNvPr id="103" name="图片 102" descr="卡通人物&#10;&#10;中度可信度描述已自动生成">
            <a:extLst>
              <a:ext uri="{FF2B5EF4-FFF2-40B4-BE49-F238E27FC236}">
                <a16:creationId xmlns:a16="http://schemas.microsoft.com/office/drawing/2014/main" id="{ED10A66B-AC4F-BDA5-1B18-3786DA6D65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482" y="116693"/>
            <a:ext cx="1508095" cy="1577371"/>
          </a:xfrm>
          <a:prstGeom prst="rect">
            <a:avLst/>
          </a:prstGeom>
        </p:spPr>
      </p:pic>
      <p:pic>
        <p:nvPicPr>
          <p:cNvPr id="105" name="图片 104" descr="卡通画&#10;&#10;低可信度描述已自动生成">
            <a:extLst>
              <a:ext uri="{FF2B5EF4-FFF2-40B4-BE49-F238E27FC236}">
                <a16:creationId xmlns:a16="http://schemas.microsoft.com/office/drawing/2014/main" id="{44EB119E-7480-89AA-765A-C4FD1CCBB3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89693" y="265176"/>
            <a:ext cx="2679412" cy="1107833"/>
          </a:xfrm>
          <a:prstGeom prst="rect">
            <a:avLst/>
          </a:prstGeom>
        </p:spPr>
      </p:pic>
      <p:sp>
        <p:nvSpPr>
          <p:cNvPr id="106" name="Rounded Rectangle 105"/>
          <p:cNvSpPr/>
          <p:nvPr/>
        </p:nvSpPr>
        <p:spPr>
          <a:xfrm>
            <a:off x="274320" y="1997963"/>
            <a:ext cx="6533388" cy="1855273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8890">
            <a:solidFill>
              <a:srgbClr val="D4DE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Rectangle 106"/>
          <p:cNvSpPr/>
          <p:nvPr/>
        </p:nvSpPr>
        <p:spPr>
          <a:xfrm>
            <a:off x="274320" y="2043684"/>
            <a:ext cx="45720" cy="1746504"/>
          </a:xfrm>
          <a:prstGeom prst="rect">
            <a:avLst/>
          </a:prstGeom>
          <a:solidFill>
            <a:srgbClr val="0057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" name="TextBox 107"/>
          <p:cNvSpPr txBox="1"/>
          <p:nvPr/>
        </p:nvSpPr>
        <p:spPr>
          <a:xfrm>
            <a:off x="434340" y="2022494"/>
            <a:ext cx="6259068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700" b="1" i="0" dirty="0">
                <a:solidFill>
                  <a:srgbClr val="003A2A"/>
                </a:solidFill>
                <a:latin typeface="Arial"/>
              </a:rPr>
              <a:t>Background &amp; Task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34340" y="2313762"/>
            <a:ext cx="6372225" cy="1508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" altLang="zh-CN" sz="1400" b="1" dirty="0">
                <a:solidFill>
                  <a:srgbClr val="00573F"/>
                </a:solidFill>
                <a:latin typeface="Arial"/>
              </a:rPr>
              <a:t>Challenges:</a:t>
            </a:r>
            <a:r>
              <a:rPr lang="en" altLang="zh-CN" sz="1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MLLMs struggle with fine-grained visual reasoning (missing details and poor spatial focus).</a:t>
            </a:r>
          </a:p>
          <a:p>
            <a:r>
              <a:rPr lang="en" altLang="zh-CN" sz="1400" b="1" dirty="0">
                <a:solidFill>
                  <a:srgbClr val="00573F"/>
                </a:solidFill>
                <a:latin typeface="Arial"/>
              </a:rPr>
              <a:t>Existing Paradigms: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CN" sz="1400" dirty="0"/>
              <a:t>“Think with images” (e.g., </a:t>
            </a:r>
            <a:r>
              <a:rPr lang="en" altLang="zh-CN" sz="1400" dirty="0" err="1"/>
              <a:t>OpenAI</a:t>
            </a:r>
            <a:r>
              <a:rPr lang="en" altLang="zh-CN" sz="1400" dirty="0"/>
              <a:t> o3, </a:t>
            </a:r>
            <a:r>
              <a:rPr lang="en" altLang="zh-CN" sz="1400" dirty="0" err="1"/>
              <a:t>DeepEyes</a:t>
            </a:r>
            <a:r>
              <a:rPr lang="en" altLang="zh-CN" sz="1400" dirty="0"/>
              <a:t>): Dynamically invoke crop tools.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altLang="zh-CN" sz="1400" dirty="0"/>
              <a:t>“Think with visual primitives” (e.g., </a:t>
            </a:r>
            <a:r>
              <a:rPr lang="en" altLang="zh-CN" sz="1400" dirty="0" err="1"/>
              <a:t>Deepseek</a:t>
            </a:r>
            <a:r>
              <a:rPr lang="en" altLang="zh-CN" sz="1400" dirty="0"/>
              <a:t>, </a:t>
            </a:r>
            <a:r>
              <a:rPr lang="en" altLang="zh-CN" sz="1400" dirty="0" err="1"/>
              <a:t>TreeVGR</a:t>
            </a:r>
            <a:r>
              <a:rPr lang="en" altLang="zh-CN" sz="1400" dirty="0"/>
              <a:t>): Output explicit bounding boxes/points within </a:t>
            </a:r>
            <a:r>
              <a:rPr lang="en" altLang="zh-CN" sz="1400" dirty="0" err="1"/>
              <a:t>CoT</a:t>
            </a:r>
            <a:r>
              <a:rPr lang="en" altLang="zh-CN" sz="1400" dirty="0"/>
              <a:t>.</a:t>
            </a:r>
          </a:p>
          <a:p>
            <a:r>
              <a:rPr lang="en" sz="1400" b="1" i="0" dirty="0" err="1">
                <a:solidFill>
                  <a:srgbClr val="00573F"/>
                </a:solidFill>
                <a:latin typeface="Arial"/>
              </a:rPr>
              <a:t>iVGR</a:t>
            </a:r>
            <a:r>
              <a:rPr lang="en" sz="1400" b="1" dirty="0">
                <a:solidFill>
                  <a:srgbClr val="00573F"/>
                </a:solidFill>
                <a:latin typeface="Arial"/>
              </a:rPr>
              <a:t>:</a:t>
            </a:r>
            <a:r>
              <a:rPr lang="en" sz="1400" b="0" i="0" dirty="0">
                <a:solidFill>
                  <a:srgbClr val="202624"/>
                </a:solidFill>
                <a:latin typeface="Arial"/>
              </a:rPr>
              <a:t> a third paradigm, </a:t>
            </a:r>
            <a:r>
              <a:rPr lang="en" sz="1400" b="1" i="1" dirty="0">
                <a:solidFill>
                  <a:srgbClr val="00573F"/>
                </a:solidFill>
                <a:latin typeface="Arial"/>
              </a:rPr>
              <a:t>internalize</a:t>
            </a:r>
            <a:r>
              <a:rPr lang="en" sz="1400" b="1" i="0" dirty="0">
                <a:solidFill>
                  <a:srgbClr val="00573F"/>
                </a:solidFill>
                <a:latin typeface="Arial"/>
              </a:rPr>
              <a:t> visually grounded reasoning.</a:t>
            </a: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9C7BD761-B98A-04F4-2D58-3FBEA3E8ABA3}"/>
              </a:ext>
            </a:extLst>
          </p:cNvPr>
          <p:cNvSpPr/>
          <p:nvPr/>
        </p:nvSpPr>
        <p:spPr>
          <a:xfrm>
            <a:off x="26104631" y="11617414"/>
            <a:ext cx="499827" cy="504849"/>
          </a:xfrm>
          <a:prstGeom prst="ellipse">
            <a:avLst/>
          </a:prstGeom>
          <a:noFill/>
          <a:ln w="31750">
            <a:solidFill>
              <a:srgbClr val="C039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2" name="椭圆 101">
            <a:extLst>
              <a:ext uri="{FF2B5EF4-FFF2-40B4-BE49-F238E27FC236}">
                <a16:creationId xmlns:a16="http://schemas.microsoft.com/office/drawing/2014/main" id="{C33B3FCE-3E24-D2B1-CAA1-44503265CFA3}"/>
              </a:ext>
            </a:extLst>
          </p:cNvPr>
          <p:cNvSpPr/>
          <p:nvPr/>
        </p:nvSpPr>
        <p:spPr>
          <a:xfrm>
            <a:off x="24790782" y="11728725"/>
            <a:ext cx="499827" cy="504849"/>
          </a:xfrm>
          <a:prstGeom prst="ellipse">
            <a:avLst/>
          </a:prstGeom>
          <a:noFill/>
          <a:ln w="31750">
            <a:solidFill>
              <a:srgbClr val="1E88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10" name="直线箭头连接符 109">
            <a:extLst>
              <a:ext uri="{FF2B5EF4-FFF2-40B4-BE49-F238E27FC236}">
                <a16:creationId xmlns:a16="http://schemas.microsoft.com/office/drawing/2014/main" id="{3A1983F9-280C-90D4-56A9-5577BA596FE4}"/>
              </a:ext>
            </a:extLst>
          </p:cNvPr>
          <p:cNvCxnSpPr>
            <a:cxnSpLocks/>
          </p:cNvCxnSpPr>
          <p:nvPr/>
        </p:nvCxnSpPr>
        <p:spPr>
          <a:xfrm>
            <a:off x="24725376" y="10899648"/>
            <a:ext cx="316382" cy="795528"/>
          </a:xfrm>
          <a:prstGeom prst="straightConnector1">
            <a:avLst/>
          </a:prstGeom>
          <a:ln w="34925">
            <a:solidFill>
              <a:srgbClr val="1E8849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直线箭头连接符 112">
            <a:extLst>
              <a:ext uri="{FF2B5EF4-FFF2-40B4-BE49-F238E27FC236}">
                <a16:creationId xmlns:a16="http://schemas.microsoft.com/office/drawing/2014/main" id="{0A6776D3-BEE0-FAFF-E08B-0FC9248F6977}"/>
              </a:ext>
            </a:extLst>
          </p:cNvPr>
          <p:cNvCxnSpPr>
            <a:cxnSpLocks/>
          </p:cNvCxnSpPr>
          <p:nvPr/>
        </p:nvCxnSpPr>
        <p:spPr>
          <a:xfrm>
            <a:off x="26234136" y="10899648"/>
            <a:ext cx="120700" cy="676656"/>
          </a:xfrm>
          <a:prstGeom prst="straightConnector1">
            <a:avLst/>
          </a:prstGeom>
          <a:ln w="34925">
            <a:solidFill>
              <a:srgbClr val="C0392B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Rounded Rectangle 113"/>
          <p:cNvSpPr/>
          <p:nvPr/>
        </p:nvSpPr>
        <p:spPr>
          <a:xfrm>
            <a:off x="24030432" y="9875520"/>
            <a:ext cx="1335024" cy="1005840"/>
          </a:xfrm>
          <a:prstGeom prst="roundRect">
            <a:avLst>
              <a:gd name="adj" fmla="val 14000"/>
            </a:avLst>
          </a:prstGeom>
          <a:solidFill>
            <a:srgbClr val="E9F4EF"/>
          </a:solidFill>
          <a:ln w="28575">
            <a:solidFill>
              <a:srgbClr val="1E88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rIns="64008" rtlCol="0" anchor="ctr"/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00" b="1">
                <a:solidFill>
                  <a:srgbClr val="00573F"/>
                </a:solidFill>
                <a:latin typeface="Arial"/>
              </a:rPr>
              <a:t>✓  Correct region</a:t>
            </a:r>
          </a:p>
          <a:p>
            <a:pPr algn="ctr">
              <a:lnSpc>
                <a:spcPct val="98000"/>
              </a:lnSpc>
              <a:spcBef>
                <a:spcPts val="100"/>
              </a:spcBef>
            </a:pPr>
            <a:r>
              <a:rPr sz="1050" i="1">
                <a:solidFill>
                  <a:srgbClr val="202624"/>
                </a:solidFill>
                <a:latin typeface="Arial"/>
              </a:rPr>
              <a:t>“The trailer is clearly orange”</a:t>
            </a:r>
          </a:p>
        </p:txBody>
      </p:sp>
      <p:sp>
        <p:nvSpPr>
          <p:cNvPr id="115" name="Rounded Rectangle 114"/>
          <p:cNvSpPr/>
          <p:nvPr/>
        </p:nvSpPr>
        <p:spPr>
          <a:xfrm>
            <a:off x="25475184" y="9875520"/>
            <a:ext cx="1481328" cy="1005840"/>
          </a:xfrm>
          <a:prstGeom prst="roundRect">
            <a:avLst>
              <a:gd name="adj" fmla="val 14000"/>
            </a:avLst>
          </a:prstGeom>
          <a:solidFill>
            <a:srgbClr val="FBEDEA"/>
          </a:solidFill>
          <a:ln w="28575">
            <a:solidFill>
              <a:srgbClr val="C03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rIns="64008" rtlCol="0" anchor="ctr"/>
          <a:lstStyle/>
          <a:p>
            <a:pPr algn="ctr">
              <a:lnSpc>
                <a:spcPct val="100000"/>
              </a:lnSpc>
              <a:spcAft>
                <a:spcPts val="200"/>
              </a:spcAft>
            </a:pPr>
            <a:r>
              <a:rPr sz="1200" b="1">
                <a:solidFill>
                  <a:srgbClr val="B43E2B"/>
                </a:solidFill>
                <a:latin typeface="Arial"/>
              </a:rPr>
              <a:t>✗  Wrong region</a:t>
            </a:r>
          </a:p>
          <a:p>
            <a:pPr algn="ctr">
              <a:lnSpc>
                <a:spcPct val="98000"/>
              </a:lnSpc>
              <a:spcBef>
                <a:spcPts val="100"/>
              </a:spcBef>
            </a:pPr>
            <a:r>
              <a:rPr sz="1050" i="1">
                <a:solidFill>
                  <a:srgbClr val="202624"/>
                </a:solidFill>
                <a:latin typeface="Arial"/>
              </a:rPr>
              <a:t>“The trailer has a blue color with white stripes”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771</Words>
  <Application>Microsoft Macintosh PowerPoint</Application>
  <PresentationFormat>自定义</PresentationFormat>
  <Paragraphs>168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Courier New</vt:lpstr>
      <vt:lpstr>Office Theme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>generated using python-pptx</dc:description>
  <cp:lastModifiedBy>h3105</cp:lastModifiedBy>
  <cp:revision>89</cp:revision>
  <dcterms:created xsi:type="dcterms:W3CDTF">2013-01-27T09:14:16Z</dcterms:created>
  <dcterms:modified xsi:type="dcterms:W3CDTF">2026-07-03T11:20:22Z</dcterms:modified>
  <cp:category/>
</cp:coreProperties>
</file>